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20000"/>
      </a:lnSpc>
      <a:spcBef>
        <a:spcPts val="0"/>
      </a:spcBef>
      <a:spcAft>
        <a:spcPts val="0"/>
      </a:spcAft>
      <a:buClrTx/>
      <a:buSzTx/>
      <a:buFontTx/>
      <a:buNone/>
      <a:tabLst/>
      <a:defRPr kumimoji="0" sz="44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1pPr>
    <a:lvl2pPr marL="0" marR="0" indent="0" algn="ctr" defTabSz="825500" rtl="0" fontAlgn="auto" latinLnBrk="0" hangingPunct="0">
      <a:lnSpc>
        <a:spcPct val="120000"/>
      </a:lnSpc>
      <a:spcBef>
        <a:spcPts val="0"/>
      </a:spcBef>
      <a:spcAft>
        <a:spcPts val="0"/>
      </a:spcAft>
      <a:buClrTx/>
      <a:buSzTx/>
      <a:buFontTx/>
      <a:buNone/>
      <a:tabLst/>
      <a:defRPr kumimoji="0" sz="44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2pPr>
    <a:lvl3pPr marL="0" marR="0" indent="0" algn="ctr" defTabSz="825500" rtl="0" fontAlgn="auto" latinLnBrk="0" hangingPunct="0">
      <a:lnSpc>
        <a:spcPct val="120000"/>
      </a:lnSpc>
      <a:spcBef>
        <a:spcPts val="0"/>
      </a:spcBef>
      <a:spcAft>
        <a:spcPts val="0"/>
      </a:spcAft>
      <a:buClrTx/>
      <a:buSzTx/>
      <a:buFontTx/>
      <a:buNone/>
      <a:tabLst/>
      <a:defRPr kumimoji="0" sz="44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3pPr>
    <a:lvl4pPr marL="0" marR="0" indent="0" algn="ctr" defTabSz="825500" rtl="0" fontAlgn="auto" latinLnBrk="0" hangingPunct="0">
      <a:lnSpc>
        <a:spcPct val="120000"/>
      </a:lnSpc>
      <a:spcBef>
        <a:spcPts val="0"/>
      </a:spcBef>
      <a:spcAft>
        <a:spcPts val="0"/>
      </a:spcAft>
      <a:buClrTx/>
      <a:buSzTx/>
      <a:buFontTx/>
      <a:buNone/>
      <a:tabLst/>
      <a:defRPr kumimoji="0" sz="44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4pPr>
    <a:lvl5pPr marL="0" marR="0" indent="0" algn="ctr" defTabSz="825500" rtl="0" fontAlgn="auto" latinLnBrk="0" hangingPunct="0">
      <a:lnSpc>
        <a:spcPct val="120000"/>
      </a:lnSpc>
      <a:spcBef>
        <a:spcPts val="0"/>
      </a:spcBef>
      <a:spcAft>
        <a:spcPts val="0"/>
      </a:spcAft>
      <a:buClrTx/>
      <a:buSzTx/>
      <a:buFontTx/>
      <a:buNone/>
      <a:tabLst/>
      <a:defRPr kumimoji="0" sz="44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5pPr>
    <a:lvl6pPr marL="0" marR="0" indent="0" algn="ctr" defTabSz="825500" rtl="0" fontAlgn="auto" latinLnBrk="0" hangingPunct="0">
      <a:lnSpc>
        <a:spcPct val="120000"/>
      </a:lnSpc>
      <a:spcBef>
        <a:spcPts val="0"/>
      </a:spcBef>
      <a:spcAft>
        <a:spcPts val="0"/>
      </a:spcAft>
      <a:buClrTx/>
      <a:buSzTx/>
      <a:buFontTx/>
      <a:buNone/>
      <a:tabLst/>
      <a:defRPr kumimoji="0" sz="44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6pPr>
    <a:lvl7pPr marL="0" marR="0" indent="0" algn="ctr" defTabSz="825500" rtl="0" fontAlgn="auto" latinLnBrk="0" hangingPunct="0">
      <a:lnSpc>
        <a:spcPct val="120000"/>
      </a:lnSpc>
      <a:spcBef>
        <a:spcPts val="0"/>
      </a:spcBef>
      <a:spcAft>
        <a:spcPts val="0"/>
      </a:spcAft>
      <a:buClrTx/>
      <a:buSzTx/>
      <a:buFontTx/>
      <a:buNone/>
      <a:tabLst/>
      <a:defRPr kumimoji="0" sz="44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7pPr>
    <a:lvl8pPr marL="0" marR="0" indent="0" algn="ctr" defTabSz="825500" rtl="0" fontAlgn="auto" latinLnBrk="0" hangingPunct="0">
      <a:lnSpc>
        <a:spcPct val="120000"/>
      </a:lnSpc>
      <a:spcBef>
        <a:spcPts val="0"/>
      </a:spcBef>
      <a:spcAft>
        <a:spcPts val="0"/>
      </a:spcAft>
      <a:buClrTx/>
      <a:buSzTx/>
      <a:buFontTx/>
      <a:buNone/>
      <a:tabLst/>
      <a:defRPr kumimoji="0" sz="44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8pPr>
    <a:lvl9pPr marL="0" marR="0" indent="0" algn="ctr" defTabSz="825500" rtl="0" fontAlgn="auto" latinLnBrk="0" hangingPunct="0">
      <a:lnSpc>
        <a:spcPct val="120000"/>
      </a:lnSpc>
      <a:spcBef>
        <a:spcPts val="0"/>
      </a:spcBef>
      <a:spcAft>
        <a:spcPts val="0"/>
      </a:spcAft>
      <a:buClrTx/>
      <a:buSzTx/>
      <a:buFontTx/>
      <a:buNone/>
      <a:tabLst/>
      <a:defRPr kumimoji="0" sz="44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E6E5DA">
              <a:alpha val="60000"/>
            </a:srgbClr>
          </a:solidFill>
        </a:fill>
      </a:tcStyle>
    </a:band2H>
    <a:firstCol>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chemeClr val="accent1">
            <a:satOff val="15300"/>
            <a:lumOff val="-29822"/>
            <a:alpha val="80000"/>
          </a:schemeClr>
        </a:fontRef>
        <a:schemeClr val="accent1">
          <a:satOff val="15300"/>
          <a:lumOff val="-29822"/>
          <a:alpha val="80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0CFCA">
              <a:alpha val="75000"/>
            </a:srgbClr>
          </a:solidFill>
        </a:fill>
      </a:tcStyle>
    </a:band2H>
    <a:firstCol>
      <a:tcTxStyle b="off" i="off">
        <a:fontRef idx="minor">
          <a:schemeClr val="accent1">
            <a:satOff val="15300"/>
            <a:lumOff val="-29822"/>
            <a:alpha val="80000"/>
          </a:schemeClr>
        </a:fontRef>
        <a:schemeClr val="accent1">
          <a:satOff val="15300"/>
          <a:lumOff val="-29822"/>
          <a:alpha val="80000"/>
        </a:schemeClr>
      </a:tcTxStyle>
      <a:tcStyle>
        <a:tcBdr>
          <a:left>
            <a:ln w="12700" cap="flat">
              <a:solidFill>
                <a:schemeClr val="accent1">
                  <a:satOff val="15300"/>
                  <a:lumOff val="-29822"/>
                </a:schemeClr>
              </a:solidFill>
              <a:prstDash val="solid"/>
              <a:miter lim="400000"/>
            </a:ln>
          </a:left>
          <a:right>
            <a:ln w="25400" cap="flat">
              <a:solidFill>
                <a:schemeClr val="accent1">
                  <a:satOff val="15300"/>
                  <a:lumOff val="-29822"/>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DFDBD1"/>
        </a:fontRef>
        <a:srgbClr val="DFDBD1"/>
      </a:tcTxStyle>
      <a:tcStyle>
        <a:tcBdr>
          <a:left>
            <a:ln w="12700" cap="flat">
              <a:noFill/>
              <a:miter lim="400000"/>
            </a:ln>
          </a:left>
          <a:right>
            <a:ln w="12700" cap="flat">
              <a:noFill/>
              <a:miter lim="400000"/>
            </a:ln>
          </a:right>
          <a:top>
            <a:ln w="25400" cap="flat">
              <a:solidFill>
                <a:schemeClr val="accent1">
                  <a:satOff val="15300"/>
                  <a:lumOff val="-29822"/>
                </a:schemeClr>
              </a:solidFill>
              <a:prstDash val="solid"/>
              <a:miter lim="400000"/>
            </a:ln>
          </a:top>
          <a:bottom>
            <a:ln w="12700" cap="flat">
              <a:solidFill>
                <a:schemeClr val="accent1">
                  <a:satOff val="15300"/>
                  <a:lumOff val="-29822"/>
                </a:schemeClr>
              </a:solidFill>
              <a:prstDash val="solid"/>
              <a:miter lim="400000"/>
            </a:ln>
          </a:bottom>
          <a:insideH>
            <a:ln w="12700" cap="flat">
              <a:solidFill>
                <a:srgbClr val="EDEADB"/>
              </a:solidFill>
              <a:prstDash val="solid"/>
              <a:miter lim="400000"/>
            </a:ln>
          </a:insideH>
          <a:insideV>
            <a:ln w="12700" cap="flat">
              <a:noFill/>
              <a:miter lim="400000"/>
            </a:ln>
          </a:insideV>
        </a:tcBdr>
        <a:fill>
          <a:noFill/>
        </a:fill>
      </a:tcStyle>
    </a:lastRow>
    <a:firstRow>
      <a:tcTxStyle b="off" i="off">
        <a:fontRef idx="minor">
          <a:srgbClr val="DFDBD1"/>
        </a:fontRef>
        <a:srgbClr val="DFDBD1"/>
      </a:tcTxStyle>
      <a:tcStyle>
        <a:tcBdr>
          <a:left>
            <a:ln w="12700" cap="flat">
              <a:noFill/>
              <a:miter lim="400000"/>
            </a:ln>
          </a:left>
          <a:right>
            <a:ln w="12700" cap="flat">
              <a:noFill/>
              <a:miter lim="400000"/>
            </a:ln>
          </a:right>
          <a:top>
            <a:ln w="12700" cap="flat">
              <a:solidFill>
                <a:schemeClr val="accent1">
                  <a:satOff val="15300"/>
                  <a:lumOff val="-29822"/>
                </a:schemeClr>
              </a:solidFill>
              <a:prstDash val="solid"/>
              <a:miter lim="400000"/>
            </a:ln>
          </a:top>
          <a:bottom>
            <a:ln w="25400" cap="flat">
              <a:solidFill>
                <a:schemeClr val="accent1">
                  <a:satOff val="15300"/>
                  <a:lumOff val="-29822"/>
                </a:schemeClr>
              </a:solidFill>
              <a:prstDash val="solid"/>
              <a:miter lim="400000"/>
            </a:ln>
          </a:bottom>
          <a:insideH>
            <a:ln w="12700" cap="flat">
              <a:solidFill>
                <a:srgbClr val="DFDBD1"/>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F5C3F"/>
        </a:fontRef>
        <a:srgbClr val="4F5C3F"/>
      </a:tcTxStyle>
      <a:tcStyle>
        <a:tcBdr>
          <a:left>
            <a:ln w="12700" cap="flat">
              <a:solidFill>
                <a:schemeClr val="accent2">
                  <a:hueOff val="-171743"/>
                  <a:satOff val="2189"/>
                  <a:lumOff val="-14463"/>
                </a:schemeClr>
              </a:solidFill>
              <a:custDash>
                <a:ds d="200000" sp="200000"/>
              </a:custDash>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wholeTbl>
    <a:band2H>
      <a:tcTxStyle/>
      <a:tcStyle>
        <a:tcBdr/>
        <a:fill>
          <a:solidFill>
            <a:srgbClr val="DDD9AC">
              <a:alpha val="70000"/>
            </a:srgbClr>
          </a:solidFill>
        </a:fill>
      </a:tcStyle>
    </a:band2H>
    <a:firstCol>
      <a:tcTxStyle b="off" i="off">
        <a:fontRef idx="minor">
          <a:srgbClr val="4F5C3F"/>
        </a:fontRef>
        <a:srgbClr val="4F5C3F"/>
      </a:tcTxStyle>
      <a:tcStyle>
        <a:tcBdr>
          <a:left>
            <a:ln w="12700" cap="flat">
              <a:solidFill>
                <a:schemeClr val="accent1">
                  <a:satOff val="15300"/>
                  <a:lumOff val="-29822"/>
                  <a:alpha val="80000"/>
                </a:schemeClr>
              </a:solidFill>
              <a:prstDash val="solid"/>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firstCol>
    <a:la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25400" cap="flat">
              <a:solidFill>
                <a:schemeClr val="accent2">
                  <a:hueOff val="-171743"/>
                  <a:satOff val="2189"/>
                  <a:lumOff val="-14463"/>
                </a:schemeClr>
              </a:solidFill>
              <a:prstDash val="solid"/>
              <a:miter lim="400000"/>
            </a:ln>
          </a:top>
          <a:bottom>
            <a:ln w="12700" cap="flat">
              <a:solidFill>
                <a:schemeClr val="accent1">
                  <a:satOff val="15300"/>
                  <a:lumOff val="-29822"/>
                  <a:alpha val="80000"/>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lastRow>
    <a:fir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12700" cap="flat">
              <a:solidFill>
                <a:schemeClr val="accent1">
                  <a:satOff val="15300"/>
                  <a:lumOff val="-29822"/>
                  <a:alpha val="80000"/>
                </a:schemeClr>
              </a:solidFill>
              <a:prstDash val="solid"/>
              <a:miter lim="400000"/>
            </a:ln>
          </a:top>
          <a:bottom>
            <a:ln w="25400" cap="flat">
              <a:solidFill>
                <a:schemeClr val="accent2">
                  <a:hueOff val="-171743"/>
                  <a:satOff val="2189"/>
                  <a:lumOff val="-14463"/>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firstRow>
  </a:tblStyle>
  <a:tblStyle styleId="{CF821DB8-F4EB-4A41-A1BA-3FCAFE7338EE}" styleName="">
    <a:tblBg/>
    <a:wholeTbl>
      <a:tcTxStyle b="off" i="off">
        <a:fontRef idx="minor">
          <a:srgbClr val="4F5C3F"/>
        </a:fontRef>
        <a:srgbClr val="4F5C3F"/>
      </a:tcTxStyle>
      <a:tcStyle>
        <a:tcBdr>
          <a:left>
            <a:ln w="12700" cap="flat">
              <a:solidFill>
                <a:srgbClr val="B07342"/>
              </a:solidFill>
              <a:prstDash val="solid"/>
              <a:miter lim="400000"/>
            </a:ln>
          </a:left>
          <a:right>
            <a:ln w="12700" cap="flat">
              <a:solidFill>
                <a:srgbClr val="B07342"/>
              </a:solidFill>
              <a:prstDash val="solid"/>
              <a:miter lim="400000"/>
            </a:ln>
          </a:right>
          <a:top>
            <a:ln w="12700" cap="flat">
              <a:solidFill>
                <a:srgbClr val="B07342"/>
              </a:solidFill>
              <a:prstDash val="solid"/>
              <a:miter lim="400000"/>
            </a:ln>
          </a:top>
          <a:bottom>
            <a:ln w="12700" cap="flat">
              <a:solidFill>
                <a:srgbClr val="B07342"/>
              </a:solidFill>
              <a:prstDash val="solid"/>
              <a:miter lim="400000"/>
            </a:ln>
          </a:bottom>
          <a:insideH>
            <a:ln w="12700" cap="flat">
              <a:solidFill>
                <a:srgbClr val="B07342"/>
              </a:solidFill>
              <a:prstDash val="solid"/>
              <a:miter lim="400000"/>
            </a:ln>
          </a:insideH>
          <a:insideV>
            <a:ln w="12700" cap="flat">
              <a:solidFill>
                <a:srgbClr val="B07342"/>
              </a:solidFill>
              <a:prstDash val="solid"/>
              <a:miter lim="400000"/>
            </a:ln>
          </a:insideV>
        </a:tcBdr>
        <a:fill>
          <a:noFill/>
        </a:fill>
      </a:tcStyle>
    </a:wholeTbl>
    <a:band2H>
      <a:tcTxStyle/>
      <a:tcStyle>
        <a:tcBdr/>
        <a:fill>
          <a:solidFill>
            <a:srgbClr val="EDDBBD">
              <a:alpha val="55000"/>
            </a:srgbClr>
          </a:solidFill>
        </a:fill>
      </a:tcStyle>
    </a:band2H>
    <a:firstCol>
      <a:tcTxStyle b="off" i="off">
        <a:fontRef idx="minor">
          <a:srgbClr val="4F5C3F"/>
        </a:fontRef>
        <a:srgbClr val="4F5C3F"/>
      </a:tcTxStyle>
      <a:tcStyle>
        <a:tcBdr>
          <a:left>
            <a:ln w="12700" cap="flat">
              <a:noFill/>
              <a:miter lim="400000"/>
            </a:ln>
          </a:left>
          <a:right>
            <a:ln w="25400" cap="flat">
              <a:solidFill>
                <a:srgbClr val="B07342"/>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rgbClr val="B07342"/>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4F5C3F"/>
        </a:fontRef>
        <a:srgbClr val="4F5C3F"/>
      </a:tcTxStyle>
      <a:tcStyle>
        <a:tcBdr>
          <a:left>
            <a:ln w="12700" cap="flat">
              <a:solidFill>
                <a:srgbClr val="C9C5BC"/>
              </a:solidFill>
              <a:prstDash val="solid"/>
              <a:miter lim="400000"/>
            </a:ln>
          </a:left>
          <a:right>
            <a:ln w="12700" cap="flat">
              <a:solidFill>
                <a:srgbClr val="C9C5BC"/>
              </a:solidFill>
              <a:prstDash val="solid"/>
              <a:miter lim="400000"/>
            </a:ln>
          </a:right>
          <a:top>
            <a:ln w="12700" cap="flat">
              <a:solidFill>
                <a:srgbClr val="C9C5BC"/>
              </a:solidFill>
              <a:prstDash val="solid"/>
              <a:miter lim="400000"/>
            </a:ln>
          </a:top>
          <a:bottom>
            <a:ln w="12700" cap="flat">
              <a:solidFill>
                <a:srgbClr val="C9C5BC"/>
              </a:solidFill>
              <a:prstDash val="solid"/>
              <a:miter lim="400000"/>
            </a:ln>
          </a:bottom>
          <a:insideH>
            <a:ln w="12700" cap="flat">
              <a:solidFill>
                <a:srgbClr val="C9C5BC"/>
              </a:solidFill>
              <a:prstDash val="solid"/>
              <a:miter lim="400000"/>
            </a:ln>
          </a:insideH>
          <a:insideV>
            <a:ln w="12700" cap="flat">
              <a:solidFill>
                <a:srgbClr val="C9C5BC"/>
              </a:solidFill>
              <a:prstDash val="solid"/>
              <a:miter lim="400000"/>
            </a:ln>
          </a:insideV>
        </a:tcBdr>
        <a:fill>
          <a:noFill/>
        </a:fill>
      </a:tcStyle>
    </a:wholeTbl>
    <a:band2H>
      <a:tcTxStyle/>
      <a:tcStyle>
        <a:tcBdr/>
        <a:fill>
          <a:solidFill>
            <a:srgbClr val="E2DED3">
              <a:alpha val="80000"/>
            </a:srgbClr>
          </a:solidFill>
        </a:fill>
      </a:tcStyle>
    </a:band2H>
    <a:firstCol>
      <a:tcTxStyle b="off" i="off">
        <a:fontRef idx="minor">
          <a:srgbClr val="4F5C3F"/>
        </a:fontRef>
        <a:srgbClr val="4F5C3F"/>
      </a:tcTxStyle>
      <a:tcStyle>
        <a:tcBdr>
          <a:left>
            <a:ln w="12700" cap="flat">
              <a:solidFill>
                <a:srgbClr val="51473B"/>
              </a:solidFill>
              <a:prstDash val="solid"/>
              <a:miter lim="400000"/>
            </a:ln>
          </a:left>
          <a:right>
            <a:ln w="25400" cap="flat">
              <a:solidFill>
                <a:srgbClr val="51504B">
                  <a:alpha val="80000"/>
                </a:srgbClr>
              </a:solidFill>
              <a:prstDash val="solid"/>
              <a:miter lim="400000"/>
            </a:ln>
          </a:right>
          <a:top>
            <a:ln w="12700" cap="flat">
              <a:solidFill>
                <a:srgbClr val="C9C5BC">
                  <a:alpha val="80000"/>
                </a:srgbClr>
              </a:solidFill>
              <a:prstDash val="solid"/>
              <a:miter lim="400000"/>
            </a:ln>
          </a:top>
          <a:bottom>
            <a:ln w="12700" cap="flat">
              <a:solidFill>
                <a:srgbClr val="C9C5BC">
                  <a:alpha val="80000"/>
                </a:srgbClr>
              </a:solidFill>
              <a:prstDash val="solid"/>
              <a:miter lim="400000"/>
            </a:ln>
          </a:bottom>
          <a:insideH>
            <a:ln w="12700" cap="flat">
              <a:solidFill>
                <a:srgbClr val="C9C5BC">
                  <a:alpha val="80000"/>
                </a:srgbClr>
              </a:solidFill>
              <a:prstDash val="solid"/>
              <a:miter lim="400000"/>
            </a:ln>
          </a:insideH>
          <a:insideV>
            <a:ln w="12700" cap="flat">
              <a:solidFill>
                <a:srgbClr val="C9C5BC">
                  <a:alpha val="80000"/>
                </a:srgbClr>
              </a:solidFill>
              <a:prstDash val="solid"/>
              <a:miter lim="400000"/>
            </a:ln>
          </a:insideV>
        </a:tcBdr>
        <a:fill>
          <a:noFill/>
        </a:fill>
      </a:tcStyle>
    </a:firstCol>
    <a:la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25400" cap="flat">
              <a:solidFill>
                <a:srgbClr val="51473B"/>
              </a:solidFill>
              <a:prstDash val="solid"/>
              <a:miter lim="400000"/>
            </a:ln>
          </a:top>
          <a:bottom>
            <a:ln w="127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lastRow>
    <a:fir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12700" cap="flat">
              <a:solidFill>
                <a:srgbClr val="51473B"/>
              </a:solidFill>
              <a:prstDash val="solid"/>
              <a:miter lim="400000"/>
            </a:ln>
          </a:top>
          <a:bottom>
            <a:ln w="254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firstRow>
  </a:tblStyle>
  <a:tblStyle styleId="{2708684C-4D16-4618-839F-0558EEFCDFE6}" styleName="">
    <a:tblBg/>
    <a:wholeTbl>
      <a:tcTxStyle b="off" i="off">
        <a:fontRef idx="minor">
          <a:srgbClr val="4F5C3F"/>
        </a:fontRef>
        <a:srgbClr val="4F5C3F"/>
      </a:tcTxStyle>
      <a:tcStyle>
        <a:tcBdr>
          <a:left>
            <a:ln w="12700" cap="flat">
              <a:noFill/>
              <a:miter lim="400000"/>
            </a:ln>
          </a:left>
          <a:right>
            <a:ln w="12700" cap="flat">
              <a:noFill/>
              <a:miter lim="400000"/>
            </a:ln>
          </a:right>
          <a:top>
            <a:ln w="12700" cap="flat">
              <a:solidFill>
                <a:schemeClr val="accent2"/>
              </a:solidFill>
              <a:custDash>
                <a:ds d="200000" sp="200000"/>
              </a:custDash>
              <a:miter lim="400000"/>
            </a:ln>
          </a:top>
          <a:bottom>
            <a:ln w="12700" cap="flat">
              <a:solidFill>
                <a:schemeClr val="accent2"/>
              </a:solidFill>
              <a:custDash>
                <a:ds d="200000" sp="200000"/>
              </a:custDash>
              <a:miter lim="400000"/>
            </a:ln>
          </a:bottom>
          <a:insideH>
            <a:ln w="12700" cap="flat">
              <a:solidFill>
                <a:schemeClr val="accent2"/>
              </a:solidFill>
              <a:custDash>
                <a:ds d="200000" sp="200000"/>
              </a:custDash>
              <a:miter lim="400000"/>
            </a:ln>
          </a:insideH>
          <a:insideV>
            <a:ln w="12700" cap="flat">
              <a:noFill/>
              <a:miter lim="400000"/>
            </a:ln>
          </a:insideV>
        </a:tcBdr>
        <a:fill>
          <a:noFill/>
        </a:fill>
      </a:tcStyle>
    </a:wholeTbl>
    <a:band2H>
      <a:tcTxStyle/>
      <a:tcStyle>
        <a:tcBdr/>
        <a:fill>
          <a:solidFill>
            <a:srgbClr val="DEE3BA">
              <a:alpha val="63000"/>
            </a:srgbClr>
          </a:solidFill>
        </a:fill>
      </a:tcStyle>
    </a:band2H>
    <a:firstCol>
      <a:tcTxStyle b="off" i="off">
        <a:fontRef idx="minor">
          <a:srgbClr val="4F5C3F"/>
        </a:fontRef>
        <a:srgbClr val="4F5C3F"/>
      </a:tcTxStyle>
      <a:tcStyle>
        <a:tcBdr>
          <a:left>
            <a:ln w="12700" cap="flat">
              <a:noFill/>
              <a:miter lim="400000"/>
            </a:ln>
          </a:left>
          <a:right>
            <a:ln w="25400" cap="flat">
              <a:solidFill>
                <a:schemeClr val="accent2"/>
              </a:solidFill>
              <a:prstDash val="solid"/>
              <a:miter lim="400000"/>
            </a:ln>
          </a:right>
          <a:top>
            <a:ln w="12700" cap="flat">
              <a:solidFill>
                <a:schemeClr val="accent2">
                  <a:alpha val="60000"/>
                </a:schemeClr>
              </a:solidFill>
              <a:custDash>
                <a:ds d="200000" sp="200000"/>
              </a:custDash>
              <a:miter lim="400000"/>
            </a:ln>
          </a:top>
          <a:bottom>
            <a:ln w="12700" cap="flat">
              <a:solidFill>
                <a:schemeClr val="accent2">
                  <a:alpha val="60000"/>
                </a:schemeClr>
              </a:solidFill>
              <a:custDash>
                <a:ds d="200000" sp="200000"/>
              </a:custDash>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chemeClr val="accent2"/>
              </a:solidFill>
              <a:prstDash val="solid"/>
              <a:miter lim="400000"/>
            </a:ln>
          </a:top>
          <a:bottom>
            <a:ln w="12700" cap="flat">
              <a:noFill/>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lastRow>
    <a:firstRow>
      <a:tcTxStyle b="off" i="off">
        <a:fontRef idx="minor">
          <a:srgbClr val="4F5C3F"/>
        </a:fontRef>
        <a:srgbClr val="4F5C3F"/>
      </a:tcTxStyle>
      <a:tcStyle>
        <a:tcBdr>
          <a:left>
            <a:ln w="12700" cap="flat">
              <a:noFill/>
              <a:miter lim="400000"/>
            </a:ln>
          </a:left>
          <a:right>
            <a:ln w="12700" cap="flat">
              <a:noFill/>
              <a:miter lim="400000"/>
            </a:ln>
          </a:right>
          <a:top>
            <a:ln w="12700" cap="flat">
              <a:noFill/>
              <a:miter lim="400000"/>
            </a:ln>
          </a:top>
          <a:bottom>
            <a:ln w="25400" cap="flat">
              <a:solidFill>
                <a:schemeClr val="accent2"/>
              </a:solidFill>
              <a:prstDash val="solid"/>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2" d="100"/>
          <a:sy n="22" d="100"/>
        </p:scale>
        <p:origin x="1272"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re et sous-titr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Texte du titre"/>
          <p:cNvSpPr txBox="1">
            <a:spLocks noGrp="1"/>
          </p:cNvSpPr>
          <p:nvPr>
            <p:ph type="title"/>
          </p:nvPr>
        </p:nvSpPr>
        <p:spPr>
          <a:xfrm>
            <a:off x="1549400" y="4292600"/>
            <a:ext cx="21285200" cy="3200400"/>
          </a:xfrm>
          <a:prstGeom prst="rect">
            <a:avLst/>
          </a:prstGeom>
        </p:spPr>
        <p:txBody>
          <a:bodyPr anchor="b"/>
          <a:lstStyle/>
          <a:p>
            <a:r>
              <a:t>Texte du titre</a:t>
            </a:r>
          </a:p>
        </p:txBody>
      </p:sp>
      <p:sp>
        <p:nvSpPr>
          <p:cNvPr id="12" name="Texte niveau 1…"/>
          <p:cNvSpPr txBox="1">
            <a:spLocks noGrp="1"/>
          </p:cNvSpPr>
          <p:nvPr>
            <p:ph type="body" sz="quarter" idx="1"/>
          </p:nvPr>
        </p:nvSpPr>
        <p:spPr>
          <a:xfrm>
            <a:off x="1549400" y="7467600"/>
            <a:ext cx="21285200" cy="1816100"/>
          </a:xfrm>
          <a:prstGeom prst="rect">
            <a:avLst/>
          </a:prstGeom>
        </p:spPr>
        <p:txBody>
          <a:bodyPr anchor="t"/>
          <a:lstStyle>
            <a:lvl1pPr marL="0" indent="0" algn="ctr">
              <a:spcBef>
                <a:spcPts val="0"/>
              </a:spcBef>
              <a:buSzTx/>
              <a:buNone/>
              <a:defRPr sz="4400" i="1"/>
            </a:lvl1pPr>
            <a:lvl2pPr marL="0" indent="0" algn="ctr">
              <a:spcBef>
                <a:spcPts val="0"/>
              </a:spcBef>
              <a:buSzTx/>
              <a:buNone/>
              <a:defRPr sz="4400" i="1"/>
            </a:lvl2pPr>
            <a:lvl3pPr marL="0" indent="0" algn="ctr">
              <a:spcBef>
                <a:spcPts val="0"/>
              </a:spcBef>
              <a:buSzTx/>
              <a:buNone/>
              <a:defRPr sz="4400" i="1"/>
            </a:lvl3pPr>
            <a:lvl4pPr marL="0" indent="0" algn="ctr">
              <a:spcBef>
                <a:spcPts val="0"/>
              </a:spcBef>
              <a:buSzTx/>
              <a:buNone/>
              <a:defRPr sz="4400" i="1"/>
            </a:lvl4pPr>
            <a:lvl5pPr marL="0" indent="0" algn="ctr">
              <a:spcBef>
                <a:spcPts val="0"/>
              </a:spcBef>
              <a:buSzTx/>
              <a:buNone/>
              <a:defRPr sz="4400" i="1"/>
            </a:lvl5pPr>
          </a:lstStyle>
          <a:p>
            <a:r>
              <a:t>Texte niveau 1</a:t>
            </a:r>
          </a:p>
          <a:p>
            <a:pPr lvl="1"/>
            <a:r>
              <a:t>Texte niveau 2</a:t>
            </a:r>
          </a:p>
          <a:p>
            <a:pPr lvl="2"/>
            <a:r>
              <a:t>Texte niveau 3</a:t>
            </a:r>
          </a:p>
          <a:p>
            <a:pPr lvl="3"/>
            <a:r>
              <a:t>Texte niveau 4</a:t>
            </a:r>
          </a:p>
          <a:p>
            <a:pPr lvl="4"/>
            <a:r>
              <a:t>Texte niveau 5</a:t>
            </a:r>
          </a:p>
        </p:txBody>
      </p:sp>
      <p:sp>
        <p:nvSpPr>
          <p:cNvPr id="13" name="Numéro de diapositive"/>
          <p:cNvSpPr txBox="1">
            <a:spLocks noGrp="1"/>
          </p:cNvSpPr>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t>‹N°›</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Citation">
    <p:spTree>
      <p:nvGrpSpPr>
        <p:cNvPr id="1" name=""/>
        <p:cNvGrpSpPr/>
        <p:nvPr/>
      </p:nvGrpSpPr>
      <p:grpSpPr>
        <a:xfrm>
          <a:off x="0" y="0"/>
          <a:ext cx="0" cy="0"/>
          <a:chOff x="0" y="0"/>
          <a:chExt cx="0" cy="0"/>
        </a:xfrm>
      </p:grpSpPr>
      <p:sp>
        <p:nvSpPr>
          <p:cNvPr id="95" name="-Gilles Allain"/>
          <p:cNvSpPr txBox="1">
            <a:spLocks noGrp="1"/>
          </p:cNvSpPr>
          <p:nvPr>
            <p:ph type="body" sz="quarter" idx="21"/>
          </p:nvPr>
        </p:nvSpPr>
        <p:spPr>
          <a:xfrm>
            <a:off x="2387600" y="8991600"/>
            <a:ext cx="19634200" cy="647700"/>
          </a:xfrm>
          <a:prstGeom prst="rect">
            <a:avLst/>
          </a:prstGeom>
        </p:spPr>
        <p:txBody>
          <a:bodyPr>
            <a:spAutoFit/>
          </a:bodyPr>
          <a:lstStyle>
            <a:lvl1pPr marL="0" indent="0" algn="ctr">
              <a:lnSpc>
                <a:spcPct val="100000"/>
              </a:lnSpc>
              <a:spcBef>
                <a:spcPts val="0"/>
              </a:spcBef>
              <a:buSzTx/>
              <a:buNone/>
              <a:defRPr sz="3800" i="1"/>
            </a:lvl1pPr>
          </a:lstStyle>
          <a:p>
            <a:r>
              <a:t>-Gilles Allain</a:t>
            </a:r>
          </a:p>
        </p:txBody>
      </p:sp>
      <p:sp>
        <p:nvSpPr>
          <p:cNvPr id="96" name="« Saisissez une citation ici. »"/>
          <p:cNvSpPr txBox="1">
            <a:spLocks noGrp="1"/>
          </p:cNvSpPr>
          <p:nvPr>
            <p:ph type="body" sz="quarter" idx="22"/>
          </p:nvPr>
        </p:nvSpPr>
        <p:spPr>
          <a:xfrm>
            <a:off x="2387600" y="6108700"/>
            <a:ext cx="19621500" cy="736600"/>
          </a:xfrm>
          <a:prstGeom prst="rect">
            <a:avLst/>
          </a:prstGeom>
        </p:spPr>
        <p:txBody>
          <a:bodyPr>
            <a:spAutoFit/>
          </a:bodyPr>
          <a:lstStyle>
            <a:lvl1pPr marL="0" indent="0" algn="ctr">
              <a:lnSpc>
                <a:spcPct val="155000"/>
              </a:lnSpc>
              <a:spcBef>
                <a:spcPts val="3400"/>
              </a:spcBef>
              <a:buSzTx/>
              <a:buNone/>
              <a:defRPr sz="4400"/>
            </a:lvl1pPr>
          </a:lstStyle>
          <a:p>
            <a:r>
              <a:t>« Saisissez une citation ici. »</a:t>
            </a:r>
          </a:p>
        </p:txBody>
      </p:sp>
      <p:sp>
        <p:nvSpPr>
          <p:cNvPr id="97"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4" name="Gros plan sur des feuilles de thé"/>
          <p:cNvSpPr>
            <a:spLocks noGrp="1"/>
          </p:cNvSpPr>
          <p:nvPr>
            <p:ph type="pic" idx="21"/>
          </p:nvPr>
        </p:nvSpPr>
        <p:spPr>
          <a:xfrm>
            <a:off x="0" y="-4064000"/>
            <a:ext cx="24384000" cy="18028050"/>
          </a:xfrm>
          <a:prstGeom prst="rect">
            <a:avLst/>
          </a:prstGeom>
        </p:spPr>
        <p:txBody>
          <a:bodyPr lIns="91439" tIns="45719" rIns="91439" bIns="45719" anchor="t">
            <a:noAutofit/>
          </a:bodyPr>
          <a:lstStyle/>
          <a:p>
            <a:endParaRPr/>
          </a:p>
        </p:txBody>
      </p:sp>
      <p:sp>
        <p:nvSpPr>
          <p:cNvPr id="105"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Vierge">
    <p:spTree>
      <p:nvGrpSpPr>
        <p:cNvPr id="1" name=""/>
        <p:cNvGrpSpPr/>
        <p:nvPr/>
      </p:nvGrpSpPr>
      <p:grpSpPr>
        <a:xfrm>
          <a:off x="0" y="0"/>
          <a:ext cx="0" cy="0"/>
          <a:chOff x="0" y="0"/>
          <a:chExt cx="0" cy="0"/>
        </a:xfrm>
      </p:grpSpPr>
      <p:sp>
        <p:nvSpPr>
          <p:cNvPr id="112"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Gros plan sur des feuilles de thé dans une cuillère en argent sur une assiette blanche"/>
          <p:cNvSpPr>
            <a:spLocks noGrp="1"/>
          </p:cNvSpPr>
          <p:nvPr>
            <p:ph type="pic" sz="half" idx="21"/>
          </p:nvPr>
        </p:nvSpPr>
        <p:spPr>
          <a:xfrm>
            <a:off x="784225" y="-1331384"/>
            <a:ext cx="9017000" cy="12022668"/>
          </a:xfrm>
          <a:prstGeom prst="rect">
            <a:avLst/>
          </a:prstGeom>
          <a:ln w="9525">
            <a:round/>
          </a:ln>
        </p:spPr>
        <p:txBody>
          <a:bodyPr lIns="91439" tIns="45719" rIns="91439" bIns="45719" anchor="t">
            <a:noAutofit/>
          </a:bodyPr>
          <a:lstStyle/>
          <a:p>
            <a:endParaRPr/>
          </a:p>
        </p:txBody>
      </p:sp>
      <p:sp>
        <p:nvSpPr>
          <p:cNvPr id="21" name="Gros plan sur un service de thé marron avec une tasse remplie de thé"/>
          <p:cNvSpPr>
            <a:spLocks noGrp="1"/>
          </p:cNvSpPr>
          <p:nvPr>
            <p:ph type="pic" sz="half" idx="22"/>
          </p:nvPr>
        </p:nvSpPr>
        <p:spPr>
          <a:xfrm>
            <a:off x="9952677" y="755650"/>
            <a:ext cx="14051536" cy="8876438"/>
          </a:xfrm>
          <a:prstGeom prst="rect">
            <a:avLst/>
          </a:prstGeom>
          <a:ln w="9525">
            <a:round/>
          </a:ln>
        </p:spPr>
        <p:txBody>
          <a:bodyPr lIns="91439" tIns="45719" rIns="91439" bIns="45719" anchor="t">
            <a:noAutofit/>
          </a:bodyPr>
          <a:lstStyle/>
          <a:p>
            <a:endParaRPr/>
          </a:p>
        </p:txBody>
      </p:sp>
      <p:sp>
        <p:nvSpPr>
          <p:cNvPr id="22" name="Texte du titre"/>
          <p:cNvSpPr txBox="1">
            <a:spLocks noGrp="1"/>
          </p:cNvSpPr>
          <p:nvPr>
            <p:ph type="title"/>
          </p:nvPr>
        </p:nvSpPr>
        <p:spPr>
          <a:xfrm>
            <a:off x="1549400" y="10033000"/>
            <a:ext cx="21285200" cy="1663700"/>
          </a:xfrm>
          <a:prstGeom prst="rect">
            <a:avLst/>
          </a:prstGeom>
          <a:effectLst/>
        </p:spPr>
        <p:txBody>
          <a:bodyPr anchor="b"/>
          <a:lstStyle>
            <a:lvl1pPr>
              <a:defRPr>
                <a:solidFill>
                  <a:srgbClr val="FBF9E6"/>
                </a:solidFill>
                <a:effectLst>
                  <a:outerShdw blurRad="25400" dist="25400" dir="16200000" rotWithShape="0">
                    <a:srgbClr val="3A3A3A">
                      <a:alpha val="70000"/>
                    </a:srgbClr>
                  </a:outerShdw>
                </a:effectLst>
              </a:defRPr>
            </a:lvl1pPr>
          </a:lstStyle>
          <a:p>
            <a:r>
              <a:t>Texte du titre</a:t>
            </a:r>
          </a:p>
        </p:txBody>
      </p:sp>
      <p:sp>
        <p:nvSpPr>
          <p:cNvPr id="23" name="Texte niveau 1…"/>
          <p:cNvSpPr txBox="1">
            <a:spLocks noGrp="1"/>
          </p:cNvSpPr>
          <p:nvPr>
            <p:ph type="body" sz="quarter" idx="1"/>
          </p:nvPr>
        </p:nvSpPr>
        <p:spPr>
          <a:xfrm>
            <a:off x="1549400" y="11684000"/>
            <a:ext cx="21285200" cy="1244600"/>
          </a:xfrm>
          <a:prstGeom prst="rect">
            <a:avLst/>
          </a:prstGeom>
        </p:spPr>
        <p:txBody>
          <a:bodyPr anchor="t"/>
          <a:lstStyle>
            <a:lvl1pPr marL="0" indent="0" algn="ctr">
              <a:spcBef>
                <a:spcPts val="0"/>
              </a:spcBef>
              <a:buSzTx/>
              <a:buNone/>
              <a:defRPr sz="6600" i="1">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vl2pPr marL="0" indent="0" algn="ctr">
              <a:spcBef>
                <a:spcPts val="0"/>
              </a:spcBef>
              <a:buSzTx/>
              <a:buNone/>
              <a:defRPr sz="6000" i="1">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2pPr>
            <a:lvl3pPr marL="0" indent="0" algn="ctr">
              <a:spcBef>
                <a:spcPts val="0"/>
              </a:spcBef>
              <a:buSzTx/>
              <a:buNone/>
              <a:defRPr sz="6000" i="1">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3pPr>
            <a:lvl4pPr marL="0" indent="0" algn="ctr">
              <a:spcBef>
                <a:spcPts val="0"/>
              </a:spcBef>
              <a:buSzTx/>
              <a:buNone/>
              <a:defRPr sz="6000" i="1">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4pPr>
            <a:lvl5pPr marL="0" indent="0" algn="ctr">
              <a:spcBef>
                <a:spcPts val="0"/>
              </a:spcBef>
              <a:buSzTx/>
              <a:buNone/>
              <a:defRPr sz="6000" i="1">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5pPr>
          </a:lstStyle>
          <a:p>
            <a:r>
              <a:t>Texte niveau 1</a:t>
            </a:r>
          </a:p>
          <a:p>
            <a:pPr lvl="1"/>
            <a:r>
              <a:t>Texte niveau 2</a:t>
            </a:r>
          </a:p>
          <a:p>
            <a:pPr lvl="2"/>
            <a:r>
              <a:t>Texte niveau 3</a:t>
            </a:r>
          </a:p>
          <a:p>
            <a:pPr lvl="3"/>
            <a:r>
              <a:t>Texte niveau 4</a:t>
            </a:r>
          </a:p>
          <a:p>
            <a:pPr lvl="4"/>
            <a:r>
              <a:t>Texte niveau 5</a:t>
            </a:r>
          </a:p>
        </p:txBody>
      </p:sp>
      <p:sp>
        <p:nvSpPr>
          <p:cNvPr id="24" name="Numéro de diapositive"/>
          <p:cNvSpPr txBox="1">
            <a:spLocks noGrp="1"/>
          </p:cNvSpPr>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t>‹N°›</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re - Centré">
    <p:spTree>
      <p:nvGrpSpPr>
        <p:cNvPr id="1" name=""/>
        <p:cNvGrpSpPr/>
        <p:nvPr/>
      </p:nvGrpSpPr>
      <p:grpSpPr>
        <a:xfrm>
          <a:off x="0" y="0"/>
          <a:ext cx="0" cy="0"/>
          <a:chOff x="0" y="0"/>
          <a:chExt cx="0" cy="0"/>
        </a:xfrm>
      </p:grpSpPr>
      <p:sp>
        <p:nvSpPr>
          <p:cNvPr id="31" name="Texte du titre"/>
          <p:cNvSpPr txBox="1">
            <a:spLocks noGrp="1"/>
          </p:cNvSpPr>
          <p:nvPr>
            <p:ph type="title"/>
          </p:nvPr>
        </p:nvSpPr>
        <p:spPr>
          <a:prstGeom prst="rect">
            <a:avLst/>
          </a:prstGeom>
        </p:spPr>
        <p:txBody>
          <a:bodyPr/>
          <a:lstStyle/>
          <a:p>
            <a:r>
              <a:t>Texte du titre</a:t>
            </a:r>
          </a:p>
        </p:txBody>
      </p:sp>
      <p:sp>
        <p:nvSpPr>
          <p:cNvPr id="32"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e">
    <p:spTree>
      <p:nvGrpSpPr>
        <p:cNvPr id="1" name=""/>
        <p:cNvGrpSpPr/>
        <p:nvPr/>
      </p:nvGrpSpPr>
      <p:grpSpPr>
        <a:xfrm>
          <a:off x="0" y="0"/>
          <a:ext cx="0" cy="0"/>
          <a:chOff x="0" y="0"/>
          <a:chExt cx="0" cy="0"/>
        </a:xfrm>
      </p:grpSpPr>
      <p:sp>
        <p:nvSpPr>
          <p:cNvPr id="39" name="Gros plan sur des feuilles de thé dans une cuillère en argent sur une assiette blanche"/>
          <p:cNvSpPr>
            <a:spLocks noGrp="1"/>
          </p:cNvSpPr>
          <p:nvPr>
            <p:ph type="pic" sz="half" idx="21"/>
          </p:nvPr>
        </p:nvSpPr>
        <p:spPr>
          <a:xfrm>
            <a:off x="14230563" y="1443103"/>
            <a:ext cx="8136471" cy="10848627"/>
          </a:xfrm>
          <a:prstGeom prst="rect">
            <a:avLst/>
          </a:prstGeom>
          <a:ln w="9525">
            <a:round/>
          </a:ln>
        </p:spPr>
        <p:txBody>
          <a:bodyPr lIns="91439" tIns="45719" rIns="91439" bIns="45719" anchor="t">
            <a:noAutofit/>
          </a:bodyPr>
          <a:lstStyle/>
          <a:p>
            <a:endParaRPr/>
          </a:p>
        </p:txBody>
      </p:sp>
      <p:sp>
        <p:nvSpPr>
          <p:cNvPr id="40" name="Texte du titre"/>
          <p:cNvSpPr txBox="1">
            <a:spLocks noGrp="1"/>
          </p:cNvSpPr>
          <p:nvPr>
            <p:ph type="title"/>
          </p:nvPr>
        </p:nvSpPr>
        <p:spPr>
          <a:xfrm>
            <a:off x="1549400" y="2120900"/>
            <a:ext cx="10972800" cy="5130800"/>
          </a:xfrm>
          <a:prstGeom prst="rect">
            <a:avLst/>
          </a:prstGeom>
        </p:spPr>
        <p:txBody>
          <a:bodyPr anchor="b"/>
          <a:lstStyle/>
          <a:p>
            <a:r>
              <a:t>Texte du titre</a:t>
            </a:r>
          </a:p>
        </p:txBody>
      </p:sp>
      <p:sp>
        <p:nvSpPr>
          <p:cNvPr id="41" name="Texte niveau 1…"/>
          <p:cNvSpPr txBox="1">
            <a:spLocks noGrp="1"/>
          </p:cNvSpPr>
          <p:nvPr>
            <p:ph type="body" sz="quarter" idx="1"/>
          </p:nvPr>
        </p:nvSpPr>
        <p:spPr>
          <a:xfrm>
            <a:off x="1549400" y="7239000"/>
            <a:ext cx="10972800" cy="4406900"/>
          </a:xfrm>
          <a:prstGeom prst="rect">
            <a:avLst/>
          </a:prstGeom>
        </p:spPr>
        <p:txBody>
          <a:bodyPr anchor="t"/>
          <a:lstStyle>
            <a:lvl1pPr marL="0" indent="0" algn="ctr">
              <a:spcBef>
                <a:spcPts val="0"/>
              </a:spcBef>
              <a:buSzTx/>
              <a:buNone/>
              <a:defRPr sz="4400" i="1"/>
            </a:lvl1pPr>
            <a:lvl2pPr marL="0" indent="0" algn="ctr">
              <a:spcBef>
                <a:spcPts val="0"/>
              </a:spcBef>
              <a:buSzTx/>
              <a:buNone/>
              <a:defRPr sz="4400" i="1"/>
            </a:lvl2pPr>
            <a:lvl3pPr marL="0" indent="0" algn="ctr">
              <a:spcBef>
                <a:spcPts val="0"/>
              </a:spcBef>
              <a:buSzTx/>
              <a:buNone/>
              <a:defRPr sz="4400" i="1"/>
            </a:lvl3pPr>
            <a:lvl4pPr marL="0" indent="0" algn="ctr">
              <a:spcBef>
                <a:spcPts val="0"/>
              </a:spcBef>
              <a:buSzTx/>
              <a:buNone/>
              <a:defRPr sz="4400" i="1"/>
            </a:lvl4pPr>
            <a:lvl5pPr marL="0" indent="0" algn="ctr">
              <a:spcBef>
                <a:spcPts val="0"/>
              </a:spcBef>
              <a:buSzTx/>
              <a:buNone/>
              <a:defRPr sz="4400" i="1"/>
            </a:lvl5pPr>
          </a:lstStyle>
          <a:p>
            <a:r>
              <a:t>Texte niveau 1</a:t>
            </a:r>
          </a:p>
          <a:p>
            <a:pPr lvl="1"/>
            <a:r>
              <a:t>Texte niveau 2</a:t>
            </a:r>
          </a:p>
          <a:p>
            <a:pPr lvl="2"/>
            <a:r>
              <a:t>Texte niveau 3</a:t>
            </a:r>
          </a:p>
          <a:p>
            <a:pPr lvl="3"/>
            <a:r>
              <a:t>Texte niveau 4</a:t>
            </a:r>
          </a:p>
          <a:p>
            <a:pPr lvl="4"/>
            <a:r>
              <a:t>Texte niveau 5</a:t>
            </a:r>
          </a:p>
        </p:txBody>
      </p:sp>
      <p:sp>
        <p:nvSpPr>
          <p:cNvPr id="42"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re - Hau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 name="Texte du titre"/>
          <p:cNvSpPr txBox="1">
            <a:spLocks noGrp="1"/>
          </p:cNvSpPr>
          <p:nvPr>
            <p:ph type="title"/>
          </p:nvPr>
        </p:nvSpPr>
        <p:spPr>
          <a:xfrm>
            <a:off x="1549400" y="76200"/>
            <a:ext cx="21285200" cy="2857500"/>
          </a:xfrm>
          <a:prstGeom prst="rect">
            <a:avLst/>
          </a:prstGeom>
          <a:effectLst/>
        </p:spPr>
        <p:txBody>
          <a:bodyPr/>
          <a:lstStyle>
            <a:lvl1pPr>
              <a:defRPr>
                <a:solidFill>
                  <a:srgbClr val="FBF9E6"/>
                </a:solidFill>
                <a:effectLst>
                  <a:outerShdw blurRad="25400" dist="25400" dir="16200000" rotWithShape="0">
                    <a:srgbClr val="3A3A3A">
                      <a:alpha val="70000"/>
                    </a:srgbClr>
                  </a:outerShdw>
                </a:effectLst>
              </a:defRPr>
            </a:lvl1pPr>
          </a:lstStyle>
          <a:p>
            <a:r>
              <a:t>Texte du titre</a:t>
            </a:r>
          </a:p>
        </p:txBody>
      </p:sp>
      <p:sp>
        <p:nvSpPr>
          <p:cNvPr id="50"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re et puce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Texte du titre"/>
          <p:cNvSpPr txBox="1">
            <a:spLocks noGrp="1"/>
          </p:cNvSpPr>
          <p:nvPr>
            <p:ph type="title"/>
          </p:nvPr>
        </p:nvSpPr>
        <p:spPr>
          <a:xfrm>
            <a:off x="1549400" y="76200"/>
            <a:ext cx="21285200" cy="2857500"/>
          </a:xfrm>
          <a:prstGeom prst="rect">
            <a:avLst/>
          </a:prstGeom>
          <a:effectLst/>
        </p:spPr>
        <p:txBody>
          <a:bodyPr/>
          <a:lstStyle>
            <a:lvl1pPr>
              <a:defRPr>
                <a:solidFill>
                  <a:srgbClr val="FBF9E6"/>
                </a:solidFill>
                <a:effectLst>
                  <a:outerShdw blurRad="25400" dist="25400" dir="16200000" rotWithShape="0">
                    <a:srgbClr val="3A3A3A">
                      <a:alpha val="70000"/>
                    </a:srgbClr>
                  </a:outerShdw>
                </a:effectLst>
              </a:defRPr>
            </a:lvl1pPr>
          </a:lstStyle>
          <a:p>
            <a:r>
              <a:t>Texte du titre</a:t>
            </a:r>
          </a:p>
        </p:txBody>
      </p:sp>
      <p:sp>
        <p:nvSpPr>
          <p:cNvPr id="58" name="Texte niveau 1…"/>
          <p:cNvSpPr txBox="1">
            <a:spLocks noGrp="1"/>
          </p:cNvSpPr>
          <p:nvPr>
            <p:ph type="body" idx="1"/>
          </p:nvPr>
        </p:nvSpPr>
        <p:spPr>
          <a:xfrm>
            <a:off x="1549400" y="3810000"/>
            <a:ext cx="21285200" cy="87503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Texte niveau 1</a:t>
            </a:r>
          </a:p>
          <a:p>
            <a:pPr lvl="1"/>
            <a:r>
              <a:t>Texte niveau 2</a:t>
            </a:r>
          </a:p>
          <a:p>
            <a:pPr lvl="2"/>
            <a:r>
              <a:t>Texte niveau 3</a:t>
            </a:r>
          </a:p>
          <a:p>
            <a:pPr lvl="3"/>
            <a:r>
              <a:t>Texte niveau 4</a:t>
            </a:r>
          </a:p>
          <a:p>
            <a:pPr lvl="4"/>
            <a:r>
              <a:t>Texte niveau 5</a:t>
            </a:r>
          </a:p>
        </p:txBody>
      </p:sp>
      <p:sp>
        <p:nvSpPr>
          <p:cNvPr id="59"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re, puces et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Gros plan sur des feuilles de thé dans une cuillère en argent sur une assiette blanche"/>
          <p:cNvSpPr>
            <a:spLocks noGrp="1"/>
          </p:cNvSpPr>
          <p:nvPr>
            <p:ph type="pic" sz="half" idx="21"/>
          </p:nvPr>
        </p:nvSpPr>
        <p:spPr>
          <a:xfrm>
            <a:off x="13993812" y="1918723"/>
            <a:ext cx="8486777" cy="11315701"/>
          </a:xfrm>
          <a:prstGeom prst="rect">
            <a:avLst/>
          </a:prstGeom>
          <a:ln w="9525">
            <a:round/>
          </a:ln>
        </p:spPr>
        <p:txBody>
          <a:bodyPr lIns="91439" tIns="45719" rIns="91439" bIns="45719" anchor="t">
            <a:noAutofit/>
          </a:bodyPr>
          <a:lstStyle/>
          <a:p>
            <a:endParaRPr/>
          </a:p>
        </p:txBody>
      </p:sp>
      <p:sp>
        <p:nvSpPr>
          <p:cNvPr id="67" name="Texte du titre"/>
          <p:cNvSpPr txBox="1">
            <a:spLocks noGrp="1"/>
          </p:cNvSpPr>
          <p:nvPr>
            <p:ph type="title"/>
          </p:nvPr>
        </p:nvSpPr>
        <p:spPr>
          <a:xfrm>
            <a:off x="1549400" y="76200"/>
            <a:ext cx="21285200" cy="2857500"/>
          </a:xfrm>
          <a:prstGeom prst="rect">
            <a:avLst/>
          </a:prstGeom>
          <a:effectLst/>
        </p:spPr>
        <p:txBody>
          <a:bodyPr/>
          <a:lstStyle>
            <a:lvl1pPr>
              <a:defRPr>
                <a:solidFill>
                  <a:srgbClr val="FBF9E6"/>
                </a:solidFill>
                <a:effectLst>
                  <a:outerShdw blurRad="25400" dist="25400" dir="16200000" rotWithShape="0">
                    <a:srgbClr val="3A3A3A">
                      <a:alpha val="70000"/>
                    </a:srgbClr>
                  </a:outerShdw>
                </a:effectLst>
              </a:defRPr>
            </a:lvl1pPr>
          </a:lstStyle>
          <a:p>
            <a:r>
              <a:t>Texte du titre</a:t>
            </a:r>
          </a:p>
        </p:txBody>
      </p:sp>
      <p:sp>
        <p:nvSpPr>
          <p:cNvPr id="68" name="Texte niveau 1…"/>
          <p:cNvSpPr txBox="1">
            <a:spLocks noGrp="1"/>
          </p:cNvSpPr>
          <p:nvPr>
            <p:ph type="body" sz="half" idx="1"/>
          </p:nvPr>
        </p:nvSpPr>
        <p:spPr>
          <a:xfrm>
            <a:off x="1524000" y="3898900"/>
            <a:ext cx="10172700" cy="8750300"/>
          </a:xfrm>
          <a:prstGeom prst="rect">
            <a:avLst/>
          </a:prstGeom>
        </p:spPr>
        <p:txBody>
          <a:bodyPr/>
          <a:lstStyle>
            <a:lvl1pPr marL="520700" indent="-520700">
              <a:spcBef>
                <a:spcPts val="5100"/>
              </a:spcBef>
              <a:buBlip>
                <a:blip r:embed="rId3"/>
              </a:buBlip>
              <a:defRPr sz="4400"/>
            </a:lvl1pPr>
            <a:lvl2pPr marL="1041400" indent="-520700">
              <a:spcBef>
                <a:spcPts val="5100"/>
              </a:spcBef>
              <a:buBlip>
                <a:blip r:embed="rId3"/>
              </a:buBlip>
              <a:defRPr sz="4400"/>
            </a:lvl2pPr>
            <a:lvl3pPr marL="1562100" indent="-520700">
              <a:spcBef>
                <a:spcPts val="5100"/>
              </a:spcBef>
              <a:buBlip>
                <a:blip r:embed="rId3"/>
              </a:buBlip>
              <a:defRPr sz="4400"/>
            </a:lvl3pPr>
            <a:lvl4pPr marL="2082800" indent="-520700">
              <a:spcBef>
                <a:spcPts val="5100"/>
              </a:spcBef>
              <a:buBlip>
                <a:blip r:embed="rId3"/>
              </a:buBlip>
              <a:defRPr sz="4400"/>
            </a:lvl4pPr>
            <a:lvl5pPr marL="2603500" indent="-520700">
              <a:spcBef>
                <a:spcPts val="5100"/>
              </a:spcBef>
              <a:buBlip>
                <a:blip r:embed="rId3"/>
              </a:buBlip>
              <a:defRPr sz="4400"/>
            </a:lvl5pPr>
          </a:lstStyle>
          <a:p>
            <a:r>
              <a:t>Texte niveau 1</a:t>
            </a:r>
          </a:p>
          <a:p>
            <a:pPr lvl="1"/>
            <a:r>
              <a:t>Texte niveau 2</a:t>
            </a:r>
          </a:p>
          <a:p>
            <a:pPr lvl="2"/>
            <a:r>
              <a:t>Texte niveau 3</a:t>
            </a:r>
          </a:p>
          <a:p>
            <a:pPr lvl="3"/>
            <a:r>
              <a:t>Texte niveau 4</a:t>
            </a:r>
          </a:p>
          <a:p>
            <a:pPr lvl="4"/>
            <a:r>
              <a:t>Texte niveau 5</a:t>
            </a:r>
          </a:p>
        </p:txBody>
      </p:sp>
      <p:sp>
        <p:nvSpPr>
          <p:cNvPr id="69"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uces">
    <p:spTree>
      <p:nvGrpSpPr>
        <p:cNvPr id="1" name=""/>
        <p:cNvGrpSpPr/>
        <p:nvPr/>
      </p:nvGrpSpPr>
      <p:grpSpPr>
        <a:xfrm>
          <a:off x="0" y="0"/>
          <a:ext cx="0" cy="0"/>
          <a:chOff x="0" y="0"/>
          <a:chExt cx="0" cy="0"/>
        </a:xfrm>
      </p:grpSpPr>
      <p:sp>
        <p:nvSpPr>
          <p:cNvPr id="76" name="Texte niveau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Texte niveau 1</a:t>
            </a:r>
          </a:p>
          <a:p>
            <a:pPr lvl="1"/>
            <a:r>
              <a:t>Texte niveau 2</a:t>
            </a:r>
          </a:p>
          <a:p>
            <a:pPr lvl="2"/>
            <a:r>
              <a:t>Texte niveau 3</a:t>
            </a:r>
          </a:p>
          <a:p>
            <a:pPr lvl="3"/>
            <a:r>
              <a:t>Texte niveau 4</a:t>
            </a:r>
          </a:p>
          <a:p>
            <a:pPr lvl="4"/>
            <a:r>
              <a:t>Texte niveau 5</a:t>
            </a:r>
          </a:p>
        </p:txBody>
      </p:sp>
      <p:sp>
        <p:nvSpPr>
          <p:cNvPr id="77"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3 photos">
    <p:spTree>
      <p:nvGrpSpPr>
        <p:cNvPr id="1" name=""/>
        <p:cNvGrpSpPr/>
        <p:nvPr/>
      </p:nvGrpSpPr>
      <p:grpSpPr>
        <a:xfrm>
          <a:off x="0" y="0"/>
          <a:ext cx="0" cy="0"/>
          <a:chOff x="0" y="0"/>
          <a:chExt cx="0" cy="0"/>
        </a:xfrm>
      </p:grpSpPr>
      <p:pic>
        <p:nvPicPr>
          <p:cNvPr id="84" name="embossed_background_hd.jpeg" descr="embossed_background_hd.jpeg"/>
          <p:cNvPicPr>
            <a:picLocks noChangeAspect="1"/>
          </p:cNvPicPr>
          <p:nvPr/>
        </p:nvPicPr>
        <p:blipFill>
          <a:blip r:embed="rId2"/>
          <a:stretch>
            <a:fillRect/>
          </a:stretch>
        </p:blipFill>
        <p:spPr>
          <a:xfrm>
            <a:off x="1016000" y="1054100"/>
            <a:ext cx="22352000" cy="11595100"/>
          </a:xfrm>
          <a:prstGeom prst="rect">
            <a:avLst/>
          </a:prstGeom>
          <a:ln w="12700">
            <a:miter lim="400000"/>
          </a:ln>
        </p:spPr>
      </p:pic>
      <p:sp>
        <p:nvSpPr>
          <p:cNvPr id="85" name="Gros plan sur des feuilles de thé"/>
          <p:cNvSpPr>
            <a:spLocks noGrp="1"/>
          </p:cNvSpPr>
          <p:nvPr>
            <p:ph type="pic" sz="half" idx="21"/>
          </p:nvPr>
        </p:nvSpPr>
        <p:spPr>
          <a:xfrm>
            <a:off x="12814300" y="5003800"/>
            <a:ext cx="10185400" cy="7530467"/>
          </a:xfrm>
          <a:prstGeom prst="rect">
            <a:avLst/>
          </a:prstGeom>
          <a:ln w="9525">
            <a:round/>
          </a:ln>
        </p:spPr>
        <p:txBody>
          <a:bodyPr lIns="91439" tIns="45719" rIns="91439" bIns="45719" anchor="t">
            <a:noAutofit/>
          </a:bodyPr>
          <a:lstStyle/>
          <a:p>
            <a:endParaRPr/>
          </a:p>
        </p:txBody>
      </p:sp>
      <p:sp>
        <p:nvSpPr>
          <p:cNvPr id="86" name="Gros plan sur des feuilles de thé écrasées dans un bol marron"/>
          <p:cNvSpPr>
            <a:spLocks noGrp="1"/>
          </p:cNvSpPr>
          <p:nvPr>
            <p:ph type="pic" sz="half" idx="22"/>
          </p:nvPr>
        </p:nvSpPr>
        <p:spPr>
          <a:xfrm>
            <a:off x="12812117" y="57542"/>
            <a:ext cx="10202334" cy="6798734"/>
          </a:xfrm>
          <a:prstGeom prst="rect">
            <a:avLst/>
          </a:prstGeom>
          <a:ln w="9525">
            <a:round/>
          </a:ln>
        </p:spPr>
        <p:txBody>
          <a:bodyPr lIns="91439" tIns="45719" rIns="91439" bIns="45719" anchor="t">
            <a:noAutofit/>
          </a:bodyPr>
          <a:lstStyle/>
          <a:p>
            <a:endParaRPr/>
          </a:p>
        </p:txBody>
      </p:sp>
      <p:sp>
        <p:nvSpPr>
          <p:cNvPr id="87" name="Gros plan sur trois fleurs de thé sur un canevas blanc"/>
          <p:cNvSpPr>
            <a:spLocks noGrp="1"/>
          </p:cNvSpPr>
          <p:nvPr>
            <p:ph type="pic" idx="23"/>
          </p:nvPr>
        </p:nvSpPr>
        <p:spPr>
          <a:xfrm>
            <a:off x="1383287" y="-835415"/>
            <a:ext cx="11181647" cy="15476414"/>
          </a:xfrm>
          <a:prstGeom prst="rect">
            <a:avLst/>
          </a:prstGeom>
          <a:ln w="9525">
            <a:round/>
          </a:ln>
        </p:spPr>
        <p:txBody>
          <a:bodyPr lIns="91439" tIns="45719" rIns="91439" bIns="45719" anchor="t">
            <a:noAutofit/>
          </a:bodyPr>
          <a:lstStyle/>
          <a:p>
            <a:endParaRPr/>
          </a:p>
        </p:txBody>
      </p:sp>
      <p:sp>
        <p:nvSpPr>
          <p:cNvPr id="88" name="Numéro de diapositive"/>
          <p:cNvSpPr txBox="1">
            <a:spLocks noGrp="1"/>
          </p:cNvSpPr>
          <p:nvPr>
            <p:ph type="sldNum" sz="quarter" idx="2"/>
          </p:nvPr>
        </p:nvSpPr>
        <p:spPr>
          <a:prstGeom prst="rect">
            <a:avLst/>
          </a:prstGeom>
        </p:spPr>
        <p:txBody>
          <a:bodyPr/>
          <a:lstStyle/>
          <a:p>
            <a:pPr>
              <a:defRPr>
                <a:effectLst/>
              </a:defRPr>
            </a:pPr>
            <a:fld id="{86CB4B4D-7CA3-9044-876B-883B54F8677D}" type="slidenum">
              <a:t>‹N°›</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Texte du titre"/>
          <p:cNvSpPr txBox="1">
            <a:spLocks noGrp="1"/>
          </p:cNvSpPr>
          <p:nvPr>
            <p:ph type="title"/>
          </p:nvPr>
        </p:nvSpPr>
        <p:spPr>
          <a:xfrm>
            <a:off x="1549400" y="5257800"/>
            <a:ext cx="21285200" cy="3200400"/>
          </a:xfrm>
          <a:prstGeom prst="rect">
            <a:avLst/>
          </a:prstGeom>
          <a:ln w="12700">
            <a:miter lim="400000"/>
          </a:ln>
          <a:effectLst>
            <a:outerShdw blurRad="25400" dist="12700" dir="5400000" rotWithShape="0">
              <a:srgbClr val="FFFFFF"/>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Texte du titre</a:t>
            </a:r>
          </a:p>
        </p:txBody>
      </p:sp>
      <p:sp>
        <p:nvSpPr>
          <p:cNvPr id="3" name="Texte niveau 1…"/>
          <p:cNvSpPr txBox="1">
            <a:spLocks noGrp="1"/>
          </p:cNvSpPr>
          <p:nvPr>
            <p:ph type="body" idx="1"/>
          </p:nvPr>
        </p:nvSpPr>
        <p:spPr>
          <a:xfrm>
            <a:off x="1549400" y="1155700"/>
            <a:ext cx="21285200" cy="11391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Texte niveau 1</a:t>
            </a:r>
          </a:p>
          <a:p>
            <a:pPr lvl="1"/>
            <a:r>
              <a:t>Texte niveau 2</a:t>
            </a:r>
          </a:p>
          <a:p>
            <a:pPr lvl="2"/>
            <a:r>
              <a:t>Texte niveau 3</a:t>
            </a:r>
          </a:p>
          <a:p>
            <a:pPr lvl="3"/>
            <a:r>
              <a:t>Texte niveau 4</a:t>
            </a:r>
          </a:p>
          <a:p>
            <a:pPr lvl="4"/>
            <a:r>
              <a:t>Texte niveau 5</a:t>
            </a:r>
          </a:p>
        </p:txBody>
      </p:sp>
      <p:sp>
        <p:nvSpPr>
          <p:cNvPr id="4" name="Numéro de diapositive"/>
          <p:cNvSpPr txBox="1">
            <a:spLocks noGrp="1"/>
          </p:cNvSpPr>
          <p:nvPr>
            <p:ph type="sldNum" sz="quarter" idx="2"/>
          </p:nvPr>
        </p:nvSpPr>
        <p:spPr>
          <a:xfrm>
            <a:off x="12001500" y="12649200"/>
            <a:ext cx="419100" cy="508000"/>
          </a:xfrm>
          <a:prstGeom prst="rect">
            <a:avLst/>
          </a:prstGeom>
          <a:ln w="12700">
            <a:miter lim="400000"/>
          </a:ln>
          <a:effectLst>
            <a:outerShdw blurRad="12700" dist="12700" dir="5400000" rotWithShape="0">
              <a:srgbClr val="FFFFFF">
                <a:alpha val="20000"/>
              </a:srgbClr>
            </a:outerShdw>
          </a:effectLst>
        </p:spPr>
        <p:txBody>
          <a:bodyPr wrap="none" lIns="50800" tIns="50800" rIns="50800" bIns="50800">
            <a:spAutoFit/>
          </a:bodyPr>
          <a:lstStyle>
            <a:lvl1pPr>
              <a:lnSpc>
                <a:spcPct val="100000"/>
              </a:lnSpc>
              <a:defRPr sz="2400">
                <a:latin typeface="Palatino"/>
                <a:ea typeface="Palatino"/>
                <a:cs typeface="Palatino"/>
                <a:sym typeface="Palatino"/>
              </a:defRPr>
            </a:lvl1pPr>
          </a:lstStyle>
          <a:p>
            <a:pPr>
              <a:defRPr>
                <a:effectLst/>
              </a:defRPr>
            </a:pPr>
            <a:fld id="{86CB4B4D-7CA3-9044-876B-883B54F8677D}" type="slidenum">
              <a:t>‹N°›</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90000"/>
        </a:lnSpc>
        <a:spcBef>
          <a:spcPts val="0"/>
        </a:spcBef>
        <a:spcAft>
          <a:spcPts val="0"/>
        </a:spcAft>
        <a:buClrTx/>
        <a:buSzTx/>
        <a:buFontTx/>
        <a:buNone/>
        <a:tabLst/>
        <a:defRPr sz="10000" b="0" i="0" u="none" strike="noStrike" cap="all" spc="500" baseline="0">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1pPr>
      <a:lvl2pPr marL="0" marR="0" indent="0" algn="ctr" defTabSz="825500" rtl="0" latinLnBrk="0">
        <a:lnSpc>
          <a:spcPct val="90000"/>
        </a:lnSpc>
        <a:spcBef>
          <a:spcPts val="0"/>
        </a:spcBef>
        <a:spcAft>
          <a:spcPts val="0"/>
        </a:spcAft>
        <a:buClrTx/>
        <a:buSzTx/>
        <a:buFontTx/>
        <a:buNone/>
        <a:tabLst/>
        <a:defRPr sz="10000" b="0" i="0" u="none" strike="noStrike" cap="all" spc="500" baseline="0">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2pPr>
      <a:lvl3pPr marL="0" marR="0" indent="0" algn="ctr" defTabSz="825500" rtl="0" latinLnBrk="0">
        <a:lnSpc>
          <a:spcPct val="90000"/>
        </a:lnSpc>
        <a:spcBef>
          <a:spcPts val="0"/>
        </a:spcBef>
        <a:spcAft>
          <a:spcPts val="0"/>
        </a:spcAft>
        <a:buClrTx/>
        <a:buSzTx/>
        <a:buFontTx/>
        <a:buNone/>
        <a:tabLst/>
        <a:defRPr sz="10000" b="0" i="0" u="none" strike="noStrike" cap="all" spc="500" baseline="0">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3pPr>
      <a:lvl4pPr marL="0" marR="0" indent="0" algn="ctr" defTabSz="825500" rtl="0" latinLnBrk="0">
        <a:lnSpc>
          <a:spcPct val="90000"/>
        </a:lnSpc>
        <a:spcBef>
          <a:spcPts val="0"/>
        </a:spcBef>
        <a:spcAft>
          <a:spcPts val="0"/>
        </a:spcAft>
        <a:buClrTx/>
        <a:buSzTx/>
        <a:buFontTx/>
        <a:buNone/>
        <a:tabLst/>
        <a:defRPr sz="10000" b="0" i="0" u="none" strike="noStrike" cap="all" spc="500" baseline="0">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4pPr>
      <a:lvl5pPr marL="0" marR="0" indent="0" algn="ctr" defTabSz="825500" rtl="0" latinLnBrk="0">
        <a:lnSpc>
          <a:spcPct val="90000"/>
        </a:lnSpc>
        <a:spcBef>
          <a:spcPts val="0"/>
        </a:spcBef>
        <a:spcAft>
          <a:spcPts val="0"/>
        </a:spcAft>
        <a:buClrTx/>
        <a:buSzTx/>
        <a:buFontTx/>
        <a:buNone/>
        <a:tabLst/>
        <a:defRPr sz="10000" b="0" i="0" u="none" strike="noStrike" cap="all" spc="500" baseline="0">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5pPr>
      <a:lvl6pPr marL="0" marR="0" indent="0" algn="ctr" defTabSz="825500" rtl="0" latinLnBrk="0">
        <a:lnSpc>
          <a:spcPct val="90000"/>
        </a:lnSpc>
        <a:spcBef>
          <a:spcPts val="0"/>
        </a:spcBef>
        <a:spcAft>
          <a:spcPts val="0"/>
        </a:spcAft>
        <a:buClrTx/>
        <a:buSzTx/>
        <a:buFontTx/>
        <a:buNone/>
        <a:tabLst/>
        <a:defRPr sz="10000" b="0" i="0" u="none" strike="noStrike" cap="all" spc="500" baseline="0">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6pPr>
      <a:lvl7pPr marL="0" marR="0" indent="0" algn="ctr" defTabSz="825500" rtl="0" latinLnBrk="0">
        <a:lnSpc>
          <a:spcPct val="90000"/>
        </a:lnSpc>
        <a:spcBef>
          <a:spcPts val="0"/>
        </a:spcBef>
        <a:spcAft>
          <a:spcPts val="0"/>
        </a:spcAft>
        <a:buClrTx/>
        <a:buSzTx/>
        <a:buFontTx/>
        <a:buNone/>
        <a:tabLst/>
        <a:defRPr sz="10000" b="0" i="0" u="none" strike="noStrike" cap="all" spc="500" baseline="0">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7pPr>
      <a:lvl8pPr marL="0" marR="0" indent="0" algn="ctr" defTabSz="825500" rtl="0" latinLnBrk="0">
        <a:lnSpc>
          <a:spcPct val="90000"/>
        </a:lnSpc>
        <a:spcBef>
          <a:spcPts val="0"/>
        </a:spcBef>
        <a:spcAft>
          <a:spcPts val="0"/>
        </a:spcAft>
        <a:buClrTx/>
        <a:buSzTx/>
        <a:buFontTx/>
        <a:buNone/>
        <a:tabLst/>
        <a:defRPr sz="10000" b="0" i="0" u="none" strike="noStrike" cap="all" spc="500" baseline="0">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8pPr>
      <a:lvl9pPr marL="0" marR="0" indent="0" algn="ctr" defTabSz="825500" rtl="0" latinLnBrk="0">
        <a:lnSpc>
          <a:spcPct val="90000"/>
        </a:lnSpc>
        <a:spcBef>
          <a:spcPts val="0"/>
        </a:spcBef>
        <a:spcAft>
          <a:spcPts val="0"/>
        </a:spcAft>
        <a:buClrTx/>
        <a:buSzTx/>
        <a:buFontTx/>
        <a:buNone/>
        <a:tabLst/>
        <a:defRPr sz="10000" b="0" i="0" u="none" strike="noStrike" cap="all" spc="500" baseline="0">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9pPr>
    </p:titleStyle>
    <p:bodyStyle>
      <a:lvl1pPr marL="609600" marR="0" indent="-609600" algn="l" defTabSz="825500" rtl="0" latinLnBrk="0">
        <a:lnSpc>
          <a:spcPct val="120000"/>
        </a:lnSpc>
        <a:spcBef>
          <a:spcPts val="7300"/>
        </a:spcBef>
        <a:spcAft>
          <a:spcPts val="0"/>
        </a:spcAft>
        <a:buClrTx/>
        <a:buSzPct val="35000"/>
        <a:buFontTx/>
        <a:buBlip>
          <a:blip r:embed="rId15"/>
        </a:buBlip>
        <a:tabLst/>
        <a:defRPr sz="5000" b="0" i="0" u="none" strike="noStrike" cap="none" spc="0" baseline="0">
          <a:solidFill>
            <a:srgbClr val="4F5C3F"/>
          </a:solidFill>
          <a:effectLst>
            <a:outerShdw blurRad="25400" dist="12700" rotWithShape="0">
              <a:srgbClr val="FFFFFF">
                <a:alpha val="45000"/>
              </a:srgbClr>
            </a:outerShdw>
          </a:effectLst>
          <a:uFillTx/>
          <a:latin typeface="+mn-lt"/>
          <a:ea typeface="+mn-ea"/>
          <a:cs typeface="+mn-cs"/>
          <a:sym typeface="Georgia"/>
        </a:defRPr>
      </a:lvl1pPr>
      <a:lvl2pPr marL="1219200" marR="0" indent="-609600" algn="l" defTabSz="825500" rtl="0" latinLnBrk="0">
        <a:lnSpc>
          <a:spcPct val="120000"/>
        </a:lnSpc>
        <a:spcBef>
          <a:spcPts val="7300"/>
        </a:spcBef>
        <a:spcAft>
          <a:spcPts val="0"/>
        </a:spcAft>
        <a:buClrTx/>
        <a:buSzPct val="35000"/>
        <a:buFontTx/>
        <a:buBlip>
          <a:blip r:embed="rId15"/>
        </a:buBlip>
        <a:tabLst/>
        <a:defRPr sz="5000" b="0" i="0" u="none" strike="noStrike" cap="none" spc="0" baseline="0">
          <a:solidFill>
            <a:srgbClr val="4F5C3F"/>
          </a:solidFill>
          <a:effectLst>
            <a:outerShdw blurRad="25400" dist="12700" rotWithShape="0">
              <a:srgbClr val="FFFFFF">
                <a:alpha val="45000"/>
              </a:srgbClr>
            </a:outerShdw>
          </a:effectLst>
          <a:uFillTx/>
          <a:latin typeface="+mn-lt"/>
          <a:ea typeface="+mn-ea"/>
          <a:cs typeface="+mn-cs"/>
          <a:sym typeface="Georgia"/>
        </a:defRPr>
      </a:lvl2pPr>
      <a:lvl3pPr marL="1828800" marR="0" indent="-609600" algn="l" defTabSz="825500" rtl="0" latinLnBrk="0">
        <a:lnSpc>
          <a:spcPct val="120000"/>
        </a:lnSpc>
        <a:spcBef>
          <a:spcPts val="7300"/>
        </a:spcBef>
        <a:spcAft>
          <a:spcPts val="0"/>
        </a:spcAft>
        <a:buClrTx/>
        <a:buSzPct val="35000"/>
        <a:buFontTx/>
        <a:buBlip>
          <a:blip r:embed="rId15"/>
        </a:buBlip>
        <a:tabLst/>
        <a:defRPr sz="5000" b="0" i="0" u="none" strike="noStrike" cap="none" spc="0" baseline="0">
          <a:solidFill>
            <a:srgbClr val="4F5C3F"/>
          </a:solidFill>
          <a:effectLst>
            <a:outerShdw blurRad="25400" dist="12700" rotWithShape="0">
              <a:srgbClr val="FFFFFF">
                <a:alpha val="45000"/>
              </a:srgbClr>
            </a:outerShdw>
          </a:effectLst>
          <a:uFillTx/>
          <a:latin typeface="+mn-lt"/>
          <a:ea typeface="+mn-ea"/>
          <a:cs typeface="+mn-cs"/>
          <a:sym typeface="Georgia"/>
        </a:defRPr>
      </a:lvl3pPr>
      <a:lvl4pPr marL="2438400" marR="0" indent="-609600" algn="l" defTabSz="825500" rtl="0" latinLnBrk="0">
        <a:lnSpc>
          <a:spcPct val="120000"/>
        </a:lnSpc>
        <a:spcBef>
          <a:spcPts val="7300"/>
        </a:spcBef>
        <a:spcAft>
          <a:spcPts val="0"/>
        </a:spcAft>
        <a:buClrTx/>
        <a:buSzPct val="35000"/>
        <a:buFontTx/>
        <a:buBlip>
          <a:blip r:embed="rId15"/>
        </a:buBlip>
        <a:tabLst/>
        <a:defRPr sz="5000" b="0" i="0" u="none" strike="noStrike" cap="none" spc="0" baseline="0">
          <a:solidFill>
            <a:srgbClr val="4F5C3F"/>
          </a:solidFill>
          <a:effectLst>
            <a:outerShdw blurRad="25400" dist="12700" rotWithShape="0">
              <a:srgbClr val="FFFFFF">
                <a:alpha val="45000"/>
              </a:srgbClr>
            </a:outerShdw>
          </a:effectLst>
          <a:uFillTx/>
          <a:latin typeface="+mn-lt"/>
          <a:ea typeface="+mn-ea"/>
          <a:cs typeface="+mn-cs"/>
          <a:sym typeface="Georgia"/>
        </a:defRPr>
      </a:lvl4pPr>
      <a:lvl5pPr marL="3048000" marR="0" indent="-609600" algn="l" defTabSz="825500" rtl="0" latinLnBrk="0">
        <a:lnSpc>
          <a:spcPct val="120000"/>
        </a:lnSpc>
        <a:spcBef>
          <a:spcPts val="7300"/>
        </a:spcBef>
        <a:spcAft>
          <a:spcPts val="0"/>
        </a:spcAft>
        <a:buClrTx/>
        <a:buSzPct val="35000"/>
        <a:buFontTx/>
        <a:buBlip>
          <a:blip r:embed="rId15"/>
        </a:buBlip>
        <a:tabLst/>
        <a:defRPr sz="5000" b="0" i="0" u="none" strike="noStrike" cap="none" spc="0" baseline="0">
          <a:solidFill>
            <a:srgbClr val="4F5C3F"/>
          </a:solidFill>
          <a:effectLst>
            <a:outerShdw blurRad="25400" dist="12700" rotWithShape="0">
              <a:srgbClr val="FFFFFF">
                <a:alpha val="45000"/>
              </a:srgbClr>
            </a:outerShdw>
          </a:effectLst>
          <a:uFillTx/>
          <a:latin typeface="+mn-lt"/>
          <a:ea typeface="+mn-ea"/>
          <a:cs typeface="+mn-cs"/>
          <a:sym typeface="Georgia"/>
        </a:defRPr>
      </a:lvl5pPr>
      <a:lvl6pPr marL="3657600" marR="0" indent="-609600" algn="l" defTabSz="825500" rtl="0" latinLnBrk="0">
        <a:lnSpc>
          <a:spcPct val="120000"/>
        </a:lnSpc>
        <a:spcBef>
          <a:spcPts val="7300"/>
        </a:spcBef>
        <a:spcAft>
          <a:spcPts val="0"/>
        </a:spcAft>
        <a:buClrTx/>
        <a:buSzPct val="35000"/>
        <a:buFontTx/>
        <a:buBlip>
          <a:blip r:embed="rId15"/>
        </a:buBlip>
        <a:tabLst/>
        <a:defRPr sz="5000" b="0" i="0" u="none" strike="noStrike" cap="none" spc="0" baseline="0">
          <a:solidFill>
            <a:srgbClr val="4F5C3F"/>
          </a:solidFill>
          <a:effectLst>
            <a:outerShdw blurRad="25400" dist="12700" rotWithShape="0">
              <a:srgbClr val="FFFFFF">
                <a:alpha val="45000"/>
              </a:srgbClr>
            </a:outerShdw>
          </a:effectLst>
          <a:uFillTx/>
          <a:latin typeface="+mn-lt"/>
          <a:ea typeface="+mn-ea"/>
          <a:cs typeface="+mn-cs"/>
          <a:sym typeface="Georgia"/>
        </a:defRPr>
      </a:lvl6pPr>
      <a:lvl7pPr marL="4267200" marR="0" indent="-609600" algn="l" defTabSz="825500" rtl="0" latinLnBrk="0">
        <a:lnSpc>
          <a:spcPct val="120000"/>
        </a:lnSpc>
        <a:spcBef>
          <a:spcPts val="7300"/>
        </a:spcBef>
        <a:spcAft>
          <a:spcPts val="0"/>
        </a:spcAft>
        <a:buClrTx/>
        <a:buSzPct val="35000"/>
        <a:buFontTx/>
        <a:buBlip>
          <a:blip r:embed="rId15"/>
        </a:buBlip>
        <a:tabLst/>
        <a:defRPr sz="5000" b="0" i="0" u="none" strike="noStrike" cap="none" spc="0" baseline="0">
          <a:solidFill>
            <a:srgbClr val="4F5C3F"/>
          </a:solidFill>
          <a:effectLst>
            <a:outerShdw blurRad="25400" dist="12700" rotWithShape="0">
              <a:srgbClr val="FFFFFF">
                <a:alpha val="45000"/>
              </a:srgbClr>
            </a:outerShdw>
          </a:effectLst>
          <a:uFillTx/>
          <a:latin typeface="+mn-lt"/>
          <a:ea typeface="+mn-ea"/>
          <a:cs typeface="+mn-cs"/>
          <a:sym typeface="Georgia"/>
        </a:defRPr>
      </a:lvl7pPr>
      <a:lvl8pPr marL="4876800" marR="0" indent="-609600" algn="l" defTabSz="825500" rtl="0" latinLnBrk="0">
        <a:lnSpc>
          <a:spcPct val="120000"/>
        </a:lnSpc>
        <a:spcBef>
          <a:spcPts val="7300"/>
        </a:spcBef>
        <a:spcAft>
          <a:spcPts val="0"/>
        </a:spcAft>
        <a:buClrTx/>
        <a:buSzPct val="35000"/>
        <a:buFontTx/>
        <a:buBlip>
          <a:blip r:embed="rId15"/>
        </a:buBlip>
        <a:tabLst/>
        <a:defRPr sz="5000" b="0" i="0" u="none" strike="noStrike" cap="none" spc="0" baseline="0">
          <a:solidFill>
            <a:srgbClr val="4F5C3F"/>
          </a:solidFill>
          <a:effectLst>
            <a:outerShdw blurRad="25400" dist="12700" rotWithShape="0">
              <a:srgbClr val="FFFFFF">
                <a:alpha val="45000"/>
              </a:srgbClr>
            </a:outerShdw>
          </a:effectLst>
          <a:uFillTx/>
          <a:latin typeface="+mn-lt"/>
          <a:ea typeface="+mn-ea"/>
          <a:cs typeface="+mn-cs"/>
          <a:sym typeface="Georgia"/>
        </a:defRPr>
      </a:lvl8pPr>
      <a:lvl9pPr marL="5486400" marR="0" indent="-609600" algn="l" defTabSz="825500" rtl="0" latinLnBrk="0">
        <a:lnSpc>
          <a:spcPct val="120000"/>
        </a:lnSpc>
        <a:spcBef>
          <a:spcPts val="7300"/>
        </a:spcBef>
        <a:spcAft>
          <a:spcPts val="0"/>
        </a:spcAft>
        <a:buClrTx/>
        <a:buSzPct val="35000"/>
        <a:buFontTx/>
        <a:buBlip>
          <a:blip r:embed="rId15"/>
        </a:buBlip>
        <a:tabLst/>
        <a:defRPr sz="5000" b="0" i="0" u="none" strike="noStrike" cap="none" spc="0" baseline="0">
          <a:solidFill>
            <a:srgbClr val="4F5C3F"/>
          </a:solidFill>
          <a:effectLst>
            <a:outerShdw blurRad="25400" dist="12700" rotWithShape="0">
              <a:srgbClr val="FFFFFF">
                <a:alpha val="45000"/>
              </a:srgbClr>
            </a:outerShdw>
          </a:effectLst>
          <a:uFillTx/>
          <a:latin typeface="+mn-lt"/>
          <a:ea typeface="+mn-ea"/>
          <a:cs typeface="+mn-cs"/>
          <a:sym typeface="Georgia"/>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Espace réservé du texte 2"/>
          <p:cNvSpPr txBox="1">
            <a:spLocks noGrp="1"/>
          </p:cNvSpPr>
          <p:nvPr>
            <p:ph type="body" idx="1"/>
          </p:nvPr>
        </p:nvSpPr>
        <p:spPr>
          <a:prstGeom prst="rect">
            <a:avLst/>
          </a:prstGeom>
        </p:spPr>
        <p:txBody>
          <a:bodyPr/>
          <a:lstStyle/>
          <a:p>
            <a:pPr marL="421494" indent="-421494" defTabSz="363220">
              <a:spcBef>
                <a:spcPts val="3200"/>
              </a:spcBef>
              <a:buBlip>
                <a:blip r:embed="rId2"/>
              </a:buBlip>
              <a:defRPr sz="2200">
                <a:effectLst>
                  <a:outerShdw blurRad="11176" dist="5588" rotWithShape="0">
                    <a:srgbClr val="FFFFFF">
                      <a:alpha val="45000"/>
                    </a:srgbClr>
                  </a:outerShdw>
                </a:effectLst>
              </a:defRPr>
            </a:pPr>
            <a:r>
              <a:t>1.Présentation peronnelle en  anglais</a:t>
            </a:r>
            <a:br/>
            <a:br/>
            <a:r>
              <a:t>2.PRESENTATION DU PROJET</a:t>
            </a:r>
            <a:br/>
            <a:br/>
            <a:r>
              <a:t>3.Parler du cachier des charges : REPONDRE AUX QUESTION DU (qqocp) -&gt;(besoins du client) (fonctionnalités a développer)</a:t>
            </a:r>
            <a:br/>
            <a:br/>
            <a:r>
              <a:t>4.ORGANISATION DU PROJET  :trello  en KANBAN et parler de la methode KANBAN OU BIEN LA METHODE AGILE SCRUM </a:t>
            </a:r>
            <a:br/>
            <a:br/>
            <a:r>
              <a:t>5.Conception UI/UX : ZOONING /WIREFRAME /MAQUETTES FONCTIONNELS/CHARTE GRAPHIQUE /MAQUETTE GRAPHIE /MAQUETTE FONCTIONNELLE (pas obligatoire peut se faire avec figma)/RESPONSIVE DESIGNE -&gt; media query </a:t>
            </a:r>
            <a:br/>
            <a:br/>
            <a:r>
              <a:t>6.CONCEPTION DE LA BDD (METHODE MERISE)</a:t>
            </a:r>
            <a:br/>
            <a:r>
              <a:t>=&gt;DIAGRAMME /MCD MLD</a:t>
            </a:r>
            <a:br/>
            <a:br/>
            <a:r>
              <a:t>7.CONCEPTION DE L’application :UML  -&gt;DIAGRAME CAS D’UTILISATIONS </a:t>
            </a:r>
            <a:br/>
            <a:r>
              <a:t>            -&gt;DIAGRAMME DE CLASSE     </a:t>
            </a:r>
            <a:br/>
            <a:br/>
            <a:r>
              <a:t>8-CONCEPTION MULTI COUCHE :</a:t>
            </a:r>
            <a:br/>
            <a:br/>
            <a:r>
              <a:t>ARCHITECTURE MVC -&gt; capture de code </a:t>
            </a:r>
            <a:br/>
            <a:r>
              <a:t>ARCHITETURE 3 TIERS</a:t>
            </a:r>
            <a:br/>
            <a:r>
              <a:t>8.ARCHITECTURE MVVM -&gt; si je fais ANGULAR</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chnologies utilisés"/>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rPr dirty="0"/>
              <a:t>Technologies </a:t>
            </a:r>
            <a:r>
              <a:rPr dirty="0" err="1"/>
              <a:t>utilisés</a:t>
            </a:r>
            <a:endParaRPr dirty="0"/>
          </a:p>
        </p:txBody>
      </p:sp>
      <p:sp>
        <p:nvSpPr>
          <p:cNvPr id="155" name="Mon site internet repose sur plusieurs technologies pour fonctionner. Tout d'abord, il est développé en utilisant le framework PHP Symfony 5.4, qui est une technologie open-source largement utilisée dans le développement web. Symfony utilise une architec"/>
          <p:cNvSpPr txBox="1">
            <a:spLocks noGrp="1"/>
          </p:cNvSpPr>
          <p:nvPr>
            <p:ph type="body" idx="1"/>
          </p:nvPr>
        </p:nvSpPr>
        <p:spPr>
          <a:prstGeom prst="rect">
            <a:avLst/>
          </a:prstGeom>
        </p:spPr>
        <p:txBody>
          <a:bodyPr/>
          <a:lstStyle/>
          <a:p>
            <a:pPr marL="0" indent="0" defTabSz="396239">
              <a:spcBef>
                <a:spcPts val="3500"/>
              </a:spcBef>
              <a:buSzTx/>
              <a:buNone/>
              <a:defRPr sz="2400">
                <a:effectLst>
                  <a:outerShdw blurRad="12192" dist="6096" rotWithShape="0">
                    <a:srgbClr val="FFFFFF">
                      <a:alpha val="45000"/>
                    </a:srgbClr>
                  </a:outerShdw>
                </a:effectLst>
              </a:defRPr>
            </a:pPr>
            <a:endParaRPr dirty="0"/>
          </a:p>
          <a:p>
            <a:pPr marL="0" indent="0" defTabSz="396239">
              <a:spcBef>
                <a:spcPts val="3500"/>
              </a:spcBef>
              <a:buSzTx/>
              <a:buNone/>
              <a:defRPr sz="2400">
                <a:effectLst>
                  <a:outerShdw blurRad="12192" dist="6096" rotWithShape="0">
                    <a:srgbClr val="FFFFFF">
                      <a:alpha val="45000"/>
                    </a:srgbClr>
                  </a:outerShdw>
                </a:effectLst>
              </a:defRPr>
            </a:pPr>
            <a:r>
              <a:rPr dirty="0"/>
              <a:t>Mon site internet repose sur </a:t>
            </a:r>
            <a:r>
              <a:rPr dirty="0" err="1"/>
              <a:t>plusieurs</a:t>
            </a:r>
            <a:r>
              <a:rPr dirty="0"/>
              <a:t> technologies pour </a:t>
            </a:r>
            <a:r>
              <a:rPr dirty="0" err="1"/>
              <a:t>fonctionner</a:t>
            </a:r>
            <a:r>
              <a:rPr dirty="0"/>
              <a:t>. Tout </a:t>
            </a:r>
            <a:r>
              <a:rPr dirty="0" err="1"/>
              <a:t>d'abord</a:t>
            </a:r>
            <a:r>
              <a:rPr dirty="0"/>
              <a:t>, il </a:t>
            </a:r>
            <a:r>
              <a:rPr dirty="0" err="1"/>
              <a:t>est</a:t>
            </a:r>
            <a:r>
              <a:rPr dirty="0"/>
              <a:t> </a:t>
            </a:r>
            <a:r>
              <a:rPr dirty="0" err="1"/>
              <a:t>développé</a:t>
            </a:r>
            <a:r>
              <a:rPr dirty="0"/>
              <a:t> </a:t>
            </a:r>
            <a:r>
              <a:rPr dirty="0" err="1"/>
              <a:t>en</a:t>
            </a:r>
            <a:r>
              <a:rPr dirty="0"/>
              <a:t> </a:t>
            </a:r>
            <a:r>
              <a:rPr dirty="0" err="1"/>
              <a:t>utilisant</a:t>
            </a:r>
            <a:r>
              <a:rPr dirty="0"/>
              <a:t> le framework PHP Symfony 5.4, qui </a:t>
            </a:r>
            <a:r>
              <a:rPr dirty="0" err="1"/>
              <a:t>est</a:t>
            </a:r>
            <a:r>
              <a:rPr dirty="0"/>
              <a:t> </a:t>
            </a:r>
            <a:r>
              <a:rPr dirty="0" err="1"/>
              <a:t>une</a:t>
            </a:r>
            <a:r>
              <a:rPr dirty="0"/>
              <a:t> </a:t>
            </a:r>
            <a:r>
              <a:rPr dirty="0" err="1"/>
              <a:t>technologie</a:t>
            </a:r>
            <a:r>
              <a:rPr dirty="0"/>
              <a:t> open-source </a:t>
            </a:r>
            <a:r>
              <a:rPr dirty="0" err="1"/>
              <a:t>largement</a:t>
            </a:r>
            <a:r>
              <a:rPr dirty="0"/>
              <a:t> </a:t>
            </a:r>
            <a:r>
              <a:rPr dirty="0" err="1"/>
              <a:t>utilisée</a:t>
            </a:r>
            <a:r>
              <a:rPr dirty="0"/>
              <a:t> dans le </a:t>
            </a:r>
            <a:r>
              <a:rPr dirty="0" err="1"/>
              <a:t>développement</a:t>
            </a:r>
            <a:r>
              <a:rPr dirty="0"/>
              <a:t> web. Symfony </a:t>
            </a:r>
            <a:r>
              <a:rPr dirty="0" err="1"/>
              <a:t>utilise</a:t>
            </a:r>
            <a:r>
              <a:rPr dirty="0"/>
              <a:t> </a:t>
            </a:r>
            <a:r>
              <a:rPr dirty="0" err="1"/>
              <a:t>une</a:t>
            </a:r>
            <a:r>
              <a:rPr dirty="0"/>
              <a:t> architecture MVC (</a:t>
            </a:r>
            <a:r>
              <a:rPr dirty="0" err="1"/>
              <a:t>Modèle</a:t>
            </a:r>
            <a:r>
              <a:rPr dirty="0"/>
              <a:t>-Vue-</a:t>
            </a:r>
            <a:r>
              <a:rPr dirty="0" err="1"/>
              <a:t>Contrôleur</a:t>
            </a:r>
            <a:r>
              <a:rPr dirty="0"/>
              <a:t>) pour </a:t>
            </a:r>
            <a:r>
              <a:rPr dirty="0" err="1"/>
              <a:t>séparer</a:t>
            </a:r>
            <a:r>
              <a:rPr dirty="0"/>
              <a:t> la </a:t>
            </a:r>
            <a:r>
              <a:rPr dirty="0" err="1"/>
              <a:t>logique</a:t>
            </a:r>
            <a:r>
              <a:rPr dirty="0"/>
              <a:t> de </a:t>
            </a:r>
            <a:r>
              <a:rPr dirty="0" err="1"/>
              <a:t>présentation</a:t>
            </a:r>
            <a:r>
              <a:rPr dirty="0"/>
              <a:t> de la </a:t>
            </a:r>
            <a:r>
              <a:rPr dirty="0" err="1"/>
              <a:t>logique</a:t>
            </a:r>
            <a:r>
              <a:rPr dirty="0"/>
              <a:t> de </a:t>
            </a:r>
            <a:r>
              <a:rPr dirty="0" err="1"/>
              <a:t>traitement</a:t>
            </a:r>
            <a:r>
              <a:rPr dirty="0"/>
              <a:t>. </a:t>
            </a:r>
            <a:r>
              <a:rPr dirty="0" err="1"/>
              <a:t>Cette</a:t>
            </a:r>
            <a:r>
              <a:rPr dirty="0"/>
              <a:t> architecture </a:t>
            </a:r>
            <a:r>
              <a:rPr dirty="0" err="1"/>
              <a:t>permet</a:t>
            </a:r>
            <a:r>
              <a:rPr dirty="0"/>
              <a:t> de </a:t>
            </a:r>
            <a:r>
              <a:rPr dirty="0" err="1"/>
              <a:t>rendre</a:t>
            </a:r>
            <a:r>
              <a:rPr dirty="0"/>
              <a:t> le code plus </a:t>
            </a:r>
            <a:r>
              <a:rPr dirty="0" err="1"/>
              <a:t>modulaire</a:t>
            </a:r>
            <a:r>
              <a:rPr dirty="0"/>
              <a:t> et facile à </a:t>
            </a:r>
            <a:r>
              <a:rPr dirty="0" err="1"/>
              <a:t>maintenir</a:t>
            </a:r>
            <a:r>
              <a:rPr dirty="0"/>
              <a:t>.</a:t>
            </a:r>
          </a:p>
          <a:p>
            <a:pPr marL="0" indent="0" defTabSz="396239">
              <a:spcBef>
                <a:spcPts val="3500"/>
              </a:spcBef>
              <a:buSzTx/>
              <a:buNone/>
              <a:defRPr sz="2400">
                <a:effectLst>
                  <a:outerShdw blurRad="12192" dist="6096" rotWithShape="0">
                    <a:srgbClr val="FFFFFF">
                      <a:alpha val="45000"/>
                    </a:srgbClr>
                  </a:outerShdw>
                </a:effectLst>
              </a:defRPr>
            </a:pPr>
            <a:r>
              <a:rPr dirty="0"/>
              <a:t>En </a:t>
            </a:r>
            <a:r>
              <a:rPr dirty="0" err="1"/>
              <a:t>ce</a:t>
            </a:r>
            <a:r>
              <a:rPr dirty="0"/>
              <a:t> qui </a:t>
            </a:r>
            <a:r>
              <a:rPr dirty="0" err="1"/>
              <a:t>concerne</a:t>
            </a:r>
            <a:r>
              <a:rPr dirty="0"/>
              <a:t> la base de </a:t>
            </a:r>
            <a:r>
              <a:rPr dirty="0" err="1"/>
              <a:t>données</a:t>
            </a:r>
            <a:r>
              <a:rPr dirty="0"/>
              <a:t>, </a:t>
            </a:r>
            <a:r>
              <a:rPr dirty="0" err="1"/>
              <a:t>j'ai</a:t>
            </a:r>
            <a:r>
              <a:rPr dirty="0"/>
              <a:t> </a:t>
            </a:r>
            <a:r>
              <a:rPr dirty="0" err="1"/>
              <a:t>choisi</a:t>
            </a:r>
            <a:r>
              <a:rPr dirty="0"/>
              <a:t> </a:t>
            </a:r>
            <a:r>
              <a:rPr dirty="0" err="1"/>
              <a:t>d'utiliser</a:t>
            </a:r>
            <a:r>
              <a:rPr dirty="0"/>
              <a:t> MySQL, un </a:t>
            </a:r>
            <a:r>
              <a:rPr dirty="0" err="1"/>
              <a:t>système</a:t>
            </a:r>
            <a:r>
              <a:rPr dirty="0"/>
              <a:t> de gestion de base de </a:t>
            </a:r>
            <a:r>
              <a:rPr dirty="0" err="1"/>
              <a:t>données</a:t>
            </a:r>
            <a:r>
              <a:rPr dirty="0"/>
              <a:t> </a:t>
            </a:r>
            <a:r>
              <a:rPr dirty="0" err="1"/>
              <a:t>relationnelle</a:t>
            </a:r>
            <a:r>
              <a:rPr dirty="0"/>
              <a:t> (SGBDR) open-source. MySQL </a:t>
            </a:r>
            <a:r>
              <a:rPr dirty="0" err="1"/>
              <a:t>est</a:t>
            </a:r>
            <a:r>
              <a:rPr dirty="0"/>
              <a:t> </a:t>
            </a:r>
            <a:r>
              <a:rPr dirty="0" err="1"/>
              <a:t>l'un</a:t>
            </a:r>
            <a:r>
              <a:rPr dirty="0"/>
              <a:t> des SGBDR les plus </a:t>
            </a:r>
            <a:r>
              <a:rPr dirty="0" err="1"/>
              <a:t>populaires</a:t>
            </a:r>
            <a:r>
              <a:rPr dirty="0"/>
              <a:t> et les plus </a:t>
            </a:r>
            <a:r>
              <a:rPr dirty="0" err="1"/>
              <a:t>largement</a:t>
            </a:r>
            <a:r>
              <a:rPr dirty="0"/>
              <a:t> </a:t>
            </a:r>
            <a:r>
              <a:rPr dirty="0" err="1"/>
              <a:t>utilisés</a:t>
            </a:r>
            <a:r>
              <a:rPr dirty="0"/>
              <a:t> dans le monde. Il </a:t>
            </a:r>
            <a:r>
              <a:rPr dirty="0" err="1"/>
              <a:t>est</a:t>
            </a:r>
            <a:r>
              <a:rPr dirty="0"/>
              <a:t> facile à installer, </a:t>
            </a:r>
            <a:r>
              <a:rPr dirty="0" err="1"/>
              <a:t>rapide</a:t>
            </a:r>
            <a:r>
              <a:rPr dirty="0"/>
              <a:t> et très </a:t>
            </a:r>
            <a:r>
              <a:rPr dirty="0" err="1"/>
              <a:t>fiable</a:t>
            </a:r>
            <a:r>
              <a:rPr dirty="0"/>
              <a:t>.</a:t>
            </a:r>
          </a:p>
          <a:p>
            <a:pPr marL="0" indent="0" defTabSz="396239">
              <a:spcBef>
                <a:spcPts val="3500"/>
              </a:spcBef>
              <a:buSzTx/>
              <a:buNone/>
              <a:defRPr sz="2400">
                <a:effectLst>
                  <a:outerShdw blurRad="12192" dist="6096" rotWithShape="0">
                    <a:srgbClr val="FFFFFF">
                      <a:alpha val="45000"/>
                    </a:srgbClr>
                  </a:outerShdw>
                </a:effectLst>
              </a:defRPr>
            </a:pPr>
            <a:r>
              <a:rPr dirty="0"/>
              <a:t>Pour la </a:t>
            </a:r>
            <a:r>
              <a:rPr dirty="0" err="1"/>
              <a:t>partie</a:t>
            </a:r>
            <a:r>
              <a:rPr dirty="0"/>
              <a:t> front-end, </a:t>
            </a:r>
            <a:r>
              <a:rPr dirty="0" err="1"/>
              <a:t>j'ai</a:t>
            </a:r>
            <a:r>
              <a:rPr dirty="0"/>
              <a:t> </a:t>
            </a:r>
            <a:r>
              <a:rPr dirty="0" err="1"/>
              <a:t>utilisé</a:t>
            </a:r>
            <a:r>
              <a:rPr dirty="0"/>
              <a:t> HTML5, qui </a:t>
            </a:r>
            <a:r>
              <a:rPr dirty="0" err="1"/>
              <a:t>est</a:t>
            </a:r>
            <a:r>
              <a:rPr dirty="0"/>
              <a:t> la </a:t>
            </a:r>
            <a:r>
              <a:rPr dirty="0" err="1"/>
              <a:t>dernière</a:t>
            </a:r>
            <a:r>
              <a:rPr dirty="0"/>
              <a:t> version du </a:t>
            </a:r>
            <a:r>
              <a:rPr dirty="0" err="1"/>
              <a:t>langage</a:t>
            </a:r>
            <a:r>
              <a:rPr dirty="0"/>
              <a:t> de balisage standard pour le web. </a:t>
            </a:r>
            <a:r>
              <a:rPr dirty="0" err="1"/>
              <a:t>J'ai</a:t>
            </a:r>
            <a:r>
              <a:rPr dirty="0"/>
              <a:t> </a:t>
            </a:r>
            <a:r>
              <a:rPr dirty="0" err="1"/>
              <a:t>également</a:t>
            </a:r>
            <a:r>
              <a:rPr dirty="0"/>
              <a:t> </a:t>
            </a:r>
            <a:r>
              <a:rPr dirty="0" err="1"/>
              <a:t>utilisé</a:t>
            </a:r>
            <a:r>
              <a:rPr dirty="0"/>
              <a:t> le </a:t>
            </a:r>
            <a:r>
              <a:rPr dirty="0" err="1"/>
              <a:t>moteur</a:t>
            </a:r>
            <a:r>
              <a:rPr dirty="0"/>
              <a:t> de template Twig qui </a:t>
            </a:r>
            <a:r>
              <a:rPr dirty="0" err="1"/>
              <a:t>vient</a:t>
            </a:r>
            <a:r>
              <a:rPr dirty="0"/>
              <a:t> par </a:t>
            </a:r>
            <a:r>
              <a:rPr dirty="0" err="1"/>
              <a:t>défaut</a:t>
            </a:r>
            <a:r>
              <a:rPr dirty="0"/>
              <a:t> avec Symfony pour </a:t>
            </a:r>
            <a:r>
              <a:rPr dirty="0" err="1"/>
              <a:t>générer</a:t>
            </a:r>
            <a:r>
              <a:rPr dirty="0"/>
              <a:t> les pages HTML à </a:t>
            </a:r>
            <a:r>
              <a:rPr dirty="0" err="1"/>
              <a:t>partir</a:t>
            </a:r>
            <a:r>
              <a:rPr dirty="0"/>
              <a:t> des </a:t>
            </a:r>
            <a:r>
              <a:rPr dirty="0" err="1"/>
              <a:t>données</a:t>
            </a:r>
            <a:r>
              <a:rPr dirty="0"/>
              <a:t> </a:t>
            </a:r>
            <a:r>
              <a:rPr dirty="0" err="1"/>
              <a:t>fournies</a:t>
            </a:r>
            <a:r>
              <a:rPr dirty="0"/>
              <a:t> par le backend.</a:t>
            </a:r>
          </a:p>
          <a:p>
            <a:pPr marL="0" indent="0" defTabSz="396239">
              <a:spcBef>
                <a:spcPts val="3500"/>
              </a:spcBef>
              <a:buSzTx/>
              <a:buNone/>
              <a:defRPr sz="2400">
                <a:effectLst>
                  <a:outerShdw blurRad="12192" dist="6096" rotWithShape="0">
                    <a:srgbClr val="FFFFFF">
                      <a:alpha val="45000"/>
                    </a:srgbClr>
                  </a:outerShdw>
                </a:effectLst>
              </a:defRPr>
            </a:pPr>
            <a:r>
              <a:rPr dirty="0"/>
              <a:t>Pour le style de </a:t>
            </a:r>
            <a:r>
              <a:rPr dirty="0" err="1"/>
              <a:t>mon</a:t>
            </a:r>
            <a:r>
              <a:rPr dirty="0"/>
              <a:t> site internet, </a:t>
            </a:r>
            <a:r>
              <a:rPr dirty="0" err="1"/>
              <a:t>j'ai</a:t>
            </a:r>
            <a:r>
              <a:rPr dirty="0"/>
              <a:t> </a:t>
            </a:r>
            <a:r>
              <a:rPr dirty="0" err="1"/>
              <a:t>utilisé</a:t>
            </a:r>
            <a:r>
              <a:rPr dirty="0"/>
              <a:t> des classes de Bootstrap, qui </a:t>
            </a:r>
            <a:r>
              <a:rPr dirty="0" err="1"/>
              <a:t>est</a:t>
            </a:r>
            <a:r>
              <a:rPr dirty="0"/>
              <a:t> un framework CSS open-source pour la </a:t>
            </a:r>
            <a:r>
              <a:rPr dirty="0" err="1"/>
              <a:t>création</a:t>
            </a:r>
            <a:r>
              <a:rPr dirty="0"/>
              <a:t> de sites web </a:t>
            </a:r>
            <a:r>
              <a:rPr dirty="0" err="1"/>
              <a:t>responsives</a:t>
            </a:r>
            <a:r>
              <a:rPr dirty="0"/>
              <a:t> et mobiles. Bootstrap </a:t>
            </a:r>
            <a:r>
              <a:rPr dirty="0" err="1"/>
              <a:t>fournit</a:t>
            </a:r>
            <a:r>
              <a:rPr dirty="0"/>
              <a:t> un ensemble de styles </a:t>
            </a:r>
            <a:r>
              <a:rPr dirty="0" err="1"/>
              <a:t>prédéfinis</a:t>
            </a:r>
            <a:r>
              <a:rPr dirty="0"/>
              <a:t> qui </a:t>
            </a:r>
            <a:r>
              <a:rPr dirty="0" err="1"/>
              <a:t>peuvent</a:t>
            </a:r>
            <a:r>
              <a:rPr dirty="0"/>
              <a:t> </a:t>
            </a:r>
            <a:r>
              <a:rPr dirty="0" err="1"/>
              <a:t>être</a:t>
            </a:r>
            <a:r>
              <a:rPr dirty="0"/>
              <a:t> </a:t>
            </a:r>
            <a:r>
              <a:rPr dirty="0" err="1"/>
              <a:t>utilisés</a:t>
            </a:r>
            <a:r>
              <a:rPr dirty="0"/>
              <a:t> pour </a:t>
            </a:r>
            <a:r>
              <a:rPr dirty="0" err="1"/>
              <a:t>créer</a:t>
            </a:r>
            <a:r>
              <a:rPr dirty="0"/>
              <a:t> </a:t>
            </a:r>
            <a:r>
              <a:rPr dirty="0" err="1"/>
              <a:t>rapidement</a:t>
            </a:r>
            <a:r>
              <a:rPr dirty="0"/>
              <a:t> et </a:t>
            </a:r>
            <a:r>
              <a:rPr dirty="0" err="1"/>
              <a:t>facilement</a:t>
            </a:r>
            <a:r>
              <a:rPr dirty="0"/>
              <a:t> </a:t>
            </a:r>
            <a:r>
              <a:rPr dirty="0" err="1"/>
              <a:t>une</a:t>
            </a:r>
            <a:r>
              <a:rPr dirty="0"/>
              <a:t> interface </a:t>
            </a:r>
            <a:r>
              <a:rPr dirty="0" err="1"/>
              <a:t>utilisateur</a:t>
            </a:r>
            <a:r>
              <a:rPr dirty="0"/>
              <a:t> </a:t>
            </a:r>
            <a:r>
              <a:rPr dirty="0" err="1"/>
              <a:t>cohérente</a:t>
            </a:r>
            <a:r>
              <a:rPr dirty="0"/>
              <a:t>.</a:t>
            </a:r>
          </a:p>
          <a:p>
            <a:pPr marL="0" indent="0" defTabSz="396239">
              <a:spcBef>
                <a:spcPts val="3500"/>
              </a:spcBef>
              <a:buSzTx/>
              <a:buNone/>
              <a:defRPr sz="2400">
                <a:effectLst>
                  <a:outerShdw blurRad="12192" dist="6096" rotWithShape="0">
                    <a:srgbClr val="FFFFFF">
                      <a:alpha val="45000"/>
                    </a:srgbClr>
                  </a:outerShdw>
                </a:effectLst>
              </a:defRPr>
            </a:pPr>
            <a:r>
              <a:rPr dirty="0" err="1"/>
              <a:t>Enfin</a:t>
            </a:r>
            <a:r>
              <a:rPr dirty="0"/>
              <a:t>, pour le </a:t>
            </a:r>
            <a:r>
              <a:rPr dirty="0" err="1"/>
              <a:t>paiement</a:t>
            </a:r>
            <a:r>
              <a:rPr dirty="0"/>
              <a:t> </a:t>
            </a:r>
            <a:r>
              <a:rPr dirty="0" err="1"/>
              <a:t>en</a:t>
            </a:r>
            <a:r>
              <a:rPr dirty="0"/>
              <a:t> </a:t>
            </a:r>
            <a:r>
              <a:rPr dirty="0" err="1"/>
              <a:t>ligne</a:t>
            </a:r>
            <a:r>
              <a:rPr dirty="0"/>
              <a:t>, </a:t>
            </a:r>
            <a:r>
              <a:rPr dirty="0" err="1"/>
              <a:t>j'ai</a:t>
            </a:r>
            <a:r>
              <a:rPr dirty="0"/>
              <a:t> </a:t>
            </a:r>
            <a:r>
              <a:rPr dirty="0" err="1"/>
              <a:t>utilisé</a:t>
            </a:r>
            <a:r>
              <a:rPr dirty="0"/>
              <a:t> Stripe, </a:t>
            </a:r>
            <a:r>
              <a:rPr dirty="0" err="1"/>
              <a:t>une</a:t>
            </a:r>
            <a:r>
              <a:rPr dirty="0"/>
              <a:t> </a:t>
            </a:r>
            <a:r>
              <a:rPr dirty="0" err="1"/>
              <a:t>plateforme</a:t>
            </a:r>
            <a:r>
              <a:rPr dirty="0"/>
              <a:t> de </a:t>
            </a:r>
            <a:r>
              <a:rPr dirty="0" err="1"/>
              <a:t>paiement</a:t>
            </a:r>
            <a:r>
              <a:rPr dirty="0"/>
              <a:t> </a:t>
            </a:r>
            <a:r>
              <a:rPr dirty="0" err="1"/>
              <a:t>en</a:t>
            </a:r>
            <a:r>
              <a:rPr dirty="0"/>
              <a:t> </a:t>
            </a:r>
            <a:r>
              <a:rPr dirty="0" err="1"/>
              <a:t>ligne</a:t>
            </a:r>
            <a:r>
              <a:rPr dirty="0"/>
              <a:t> qui </a:t>
            </a:r>
            <a:r>
              <a:rPr dirty="0" err="1"/>
              <a:t>permet</a:t>
            </a:r>
            <a:r>
              <a:rPr dirty="0"/>
              <a:t> aux </a:t>
            </a:r>
            <a:r>
              <a:rPr dirty="0" err="1"/>
              <a:t>entreprises</a:t>
            </a:r>
            <a:r>
              <a:rPr dirty="0"/>
              <a:t> de </a:t>
            </a:r>
            <a:r>
              <a:rPr dirty="0" err="1"/>
              <a:t>recevoir</a:t>
            </a:r>
            <a:r>
              <a:rPr dirty="0"/>
              <a:t> des </a:t>
            </a:r>
            <a:r>
              <a:rPr dirty="0" err="1"/>
              <a:t>paiements</a:t>
            </a:r>
            <a:r>
              <a:rPr dirty="0"/>
              <a:t> </a:t>
            </a:r>
            <a:r>
              <a:rPr dirty="0" err="1"/>
              <a:t>électroniques</a:t>
            </a:r>
            <a:r>
              <a:rPr dirty="0"/>
              <a:t>. Stripe </a:t>
            </a:r>
            <a:r>
              <a:rPr dirty="0" err="1"/>
              <a:t>est</a:t>
            </a:r>
            <a:r>
              <a:rPr dirty="0"/>
              <a:t> très </a:t>
            </a:r>
            <a:r>
              <a:rPr dirty="0" err="1"/>
              <a:t>populaire</a:t>
            </a:r>
            <a:r>
              <a:rPr dirty="0"/>
              <a:t> dans </a:t>
            </a:r>
            <a:r>
              <a:rPr dirty="0" err="1"/>
              <a:t>l'industrie</a:t>
            </a:r>
            <a:r>
              <a:rPr dirty="0"/>
              <a:t> du commerce </a:t>
            </a:r>
            <a:r>
              <a:rPr dirty="0" err="1"/>
              <a:t>électronique</a:t>
            </a:r>
            <a:r>
              <a:rPr dirty="0"/>
              <a:t> car il </a:t>
            </a:r>
            <a:r>
              <a:rPr dirty="0" err="1"/>
              <a:t>est</a:t>
            </a:r>
            <a:r>
              <a:rPr dirty="0"/>
              <a:t> facile à </a:t>
            </a:r>
            <a:r>
              <a:rPr dirty="0" err="1"/>
              <a:t>intégrer</a:t>
            </a:r>
            <a:r>
              <a:rPr dirty="0"/>
              <a:t>, </a:t>
            </a:r>
            <a:r>
              <a:rPr dirty="0" err="1"/>
              <a:t>sûr</a:t>
            </a:r>
            <a:r>
              <a:rPr dirty="0"/>
              <a:t> et </a:t>
            </a:r>
            <a:r>
              <a:rPr dirty="0" err="1"/>
              <a:t>offre</a:t>
            </a:r>
            <a:r>
              <a:rPr dirty="0"/>
              <a:t> </a:t>
            </a:r>
            <a:r>
              <a:rPr dirty="0" err="1"/>
              <a:t>une</a:t>
            </a:r>
            <a:r>
              <a:rPr dirty="0"/>
              <a:t> </a:t>
            </a:r>
            <a:r>
              <a:rPr dirty="0" err="1"/>
              <a:t>grande</a:t>
            </a:r>
            <a:r>
              <a:rPr dirty="0"/>
              <a:t> </a:t>
            </a:r>
            <a:r>
              <a:rPr dirty="0" err="1"/>
              <a:t>variété</a:t>
            </a:r>
            <a:r>
              <a:rPr dirty="0"/>
              <a:t> </a:t>
            </a:r>
            <a:r>
              <a:rPr dirty="0" err="1"/>
              <a:t>d'options</a:t>
            </a:r>
            <a:r>
              <a:rPr dirty="0"/>
              <a:t> de </a:t>
            </a:r>
            <a:r>
              <a:rPr dirty="0" err="1"/>
              <a:t>paiement</a:t>
            </a:r>
            <a:r>
              <a:rPr dirty="0"/>
              <a:t>.</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58" name="Titre 3"/>
          <p:cNvSpPr txBox="1">
            <a:spLocks noGrp="1"/>
          </p:cNvSpPr>
          <p:nvPr>
            <p:ph type="title"/>
          </p:nvPr>
        </p:nvSpPr>
        <p:spPr>
          <a:xfrm>
            <a:off x="1170580" y="-933393"/>
            <a:ext cx="21285201" cy="3368102"/>
          </a:xfrm>
          <a:prstGeom prst="rect">
            <a:avLst/>
          </a:prstGeom>
        </p:spPr>
        <p:txBody>
          <a:bodyPr/>
          <a:lstStyle/>
          <a:p>
            <a:pPr defTabSz="742950">
              <a:defRPr sz="9000" spc="450">
                <a:effectLst>
                  <a:outerShdw blurRad="22860" dist="22860" dir="16200000" rotWithShape="0">
                    <a:srgbClr val="3A3A3A">
                      <a:alpha val="70000"/>
                    </a:srgbClr>
                  </a:outerShdw>
                </a:effectLst>
              </a:defRPr>
            </a:pPr>
            <a:br>
              <a:rPr dirty="0"/>
            </a:br>
            <a:br>
              <a:rPr sz="6750" spc="337" dirty="0">
                <a:latin typeface="Chalkduster"/>
                <a:ea typeface="Chalkduster"/>
                <a:cs typeface="Chalkduster"/>
                <a:sym typeface="Chalkduster"/>
              </a:rPr>
            </a:br>
            <a:r>
              <a:rPr sz="6750" spc="337" dirty="0">
                <a:latin typeface="Chalkduster"/>
                <a:ea typeface="Chalkduster"/>
                <a:cs typeface="Chalkduster"/>
                <a:sym typeface="Chalkduster"/>
              </a:rPr>
              <a:t>4. PLANNIG ET SUIVI DE PROJET</a:t>
            </a:r>
          </a:p>
        </p:txBody>
      </p:sp>
      <p:sp>
        <p:nvSpPr>
          <p:cNvPr id="159" name="Espace réservé du texte 4"/>
          <p:cNvSpPr txBox="1">
            <a:spLocks noGrp="1"/>
          </p:cNvSpPr>
          <p:nvPr>
            <p:ph type="body" idx="1"/>
          </p:nvPr>
        </p:nvSpPr>
        <p:spPr>
          <a:prstGeom prst="rect">
            <a:avLst/>
          </a:prstGeom>
        </p:spPr>
        <p:txBody>
          <a:bodyPr/>
          <a:lstStyle/>
          <a:p>
            <a:pPr marL="0" indent="0">
              <a:buSzTx/>
              <a:buNone/>
              <a:defRPr sz="3600"/>
            </a:pPr>
            <a:r>
              <a:rPr dirty="0"/>
              <a:t>Pour la </a:t>
            </a:r>
            <a:r>
              <a:rPr dirty="0" err="1"/>
              <a:t>création</a:t>
            </a:r>
            <a:r>
              <a:rPr dirty="0"/>
              <a:t> de </a:t>
            </a:r>
            <a:r>
              <a:rPr dirty="0" err="1"/>
              <a:t>mon</a:t>
            </a:r>
            <a:r>
              <a:rPr dirty="0"/>
              <a:t> application de vente de </a:t>
            </a:r>
            <a:r>
              <a:rPr dirty="0" err="1"/>
              <a:t>prestations</a:t>
            </a:r>
            <a:r>
              <a:rPr dirty="0"/>
              <a:t> de </a:t>
            </a:r>
            <a:r>
              <a:rPr dirty="0" err="1"/>
              <a:t>beauté</a:t>
            </a:r>
            <a:r>
              <a:rPr dirty="0"/>
              <a:t>, </a:t>
            </a:r>
            <a:r>
              <a:rPr dirty="0" err="1"/>
              <a:t>j'ai</a:t>
            </a:r>
            <a:r>
              <a:rPr dirty="0"/>
              <a:t> </a:t>
            </a:r>
            <a:r>
              <a:rPr dirty="0" err="1"/>
              <a:t>choisi</a:t>
            </a:r>
            <a:r>
              <a:rPr dirty="0"/>
              <a:t> </a:t>
            </a:r>
            <a:r>
              <a:rPr dirty="0" err="1"/>
              <a:t>d'adopter</a:t>
            </a:r>
            <a:r>
              <a:rPr dirty="0"/>
              <a:t> la </a:t>
            </a:r>
            <a:r>
              <a:rPr dirty="0" err="1"/>
              <a:t>méthode</a:t>
            </a:r>
            <a:r>
              <a:rPr dirty="0"/>
              <a:t> Kanban pour la gestion de </a:t>
            </a:r>
            <a:r>
              <a:rPr dirty="0" err="1"/>
              <a:t>projet</a:t>
            </a:r>
            <a:r>
              <a:rPr dirty="0"/>
              <a:t>. </a:t>
            </a:r>
            <a:r>
              <a:rPr dirty="0" err="1"/>
              <a:t>J'ai</a:t>
            </a:r>
            <a:r>
              <a:rPr dirty="0"/>
              <a:t> </a:t>
            </a:r>
            <a:r>
              <a:rPr dirty="0" err="1"/>
              <a:t>utilisé</a:t>
            </a:r>
            <a:r>
              <a:rPr dirty="0"/>
              <a:t> </a:t>
            </a:r>
            <a:r>
              <a:rPr dirty="0" err="1"/>
              <a:t>l'outil</a:t>
            </a:r>
            <a:r>
              <a:rPr dirty="0"/>
              <a:t> Trello pour </a:t>
            </a:r>
            <a:r>
              <a:rPr dirty="0" err="1"/>
              <a:t>mettre</a:t>
            </a:r>
            <a:r>
              <a:rPr dirty="0"/>
              <a:t> </a:t>
            </a:r>
            <a:r>
              <a:rPr dirty="0" err="1"/>
              <a:t>en</a:t>
            </a:r>
            <a:r>
              <a:rPr dirty="0"/>
              <a:t> pratique </a:t>
            </a:r>
            <a:r>
              <a:rPr dirty="0" err="1"/>
              <a:t>cette</a:t>
            </a:r>
            <a:r>
              <a:rPr dirty="0"/>
              <a:t> </a:t>
            </a:r>
            <a:r>
              <a:rPr dirty="0" err="1"/>
              <a:t>approche</a:t>
            </a:r>
            <a:r>
              <a:rPr dirty="0"/>
              <a:t>.</a:t>
            </a:r>
          </a:p>
          <a:p>
            <a:pPr marL="0" indent="0">
              <a:buSzTx/>
              <a:buNone/>
              <a:defRPr sz="3600"/>
            </a:pPr>
            <a:r>
              <a:rPr dirty="0" err="1"/>
              <a:t>L'utilisation</a:t>
            </a:r>
            <a:r>
              <a:rPr dirty="0"/>
              <a:t> de la </a:t>
            </a:r>
            <a:r>
              <a:rPr dirty="0" err="1"/>
              <a:t>méthode</a:t>
            </a:r>
            <a:r>
              <a:rPr dirty="0"/>
              <a:t> </a:t>
            </a:r>
            <a:r>
              <a:rPr dirty="0">
                <a:solidFill>
                  <a:schemeClr val="accent2">
                    <a:hueOff val="-171743"/>
                    <a:satOff val="2189"/>
                    <a:lumOff val="-14463"/>
                  </a:schemeClr>
                </a:solidFill>
              </a:rPr>
              <a:t>Kanban</a:t>
            </a:r>
            <a:r>
              <a:rPr dirty="0"/>
              <a:t> </a:t>
            </a:r>
            <a:r>
              <a:rPr dirty="0" err="1"/>
              <a:t>m'a</a:t>
            </a:r>
            <a:r>
              <a:rPr dirty="0"/>
              <a:t> </a:t>
            </a:r>
            <a:r>
              <a:rPr dirty="0" err="1"/>
              <a:t>permis</a:t>
            </a:r>
            <a:r>
              <a:rPr dirty="0"/>
              <a:t> de </a:t>
            </a:r>
            <a:r>
              <a:rPr dirty="0" err="1"/>
              <a:t>visualiser</a:t>
            </a:r>
            <a:r>
              <a:rPr dirty="0"/>
              <a:t> </a:t>
            </a:r>
            <a:r>
              <a:rPr dirty="0" err="1"/>
              <a:t>clairement</a:t>
            </a:r>
            <a:r>
              <a:rPr dirty="0"/>
              <a:t> les </a:t>
            </a:r>
            <a:r>
              <a:rPr dirty="0" err="1"/>
              <a:t>différentes</a:t>
            </a:r>
            <a:r>
              <a:rPr dirty="0"/>
              <a:t> étapes du </a:t>
            </a:r>
            <a:r>
              <a:rPr dirty="0" err="1"/>
              <a:t>projet</a:t>
            </a:r>
            <a:r>
              <a:rPr dirty="0"/>
              <a:t> et de </a:t>
            </a:r>
            <a:r>
              <a:rPr dirty="0" err="1"/>
              <a:t>gérer</a:t>
            </a:r>
            <a:r>
              <a:rPr dirty="0"/>
              <a:t> </a:t>
            </a:r>
            <a:r>
              <a:rPr dirty="0" err="1"/>
              <a:t>efficacement</a:t>
            </a:r>
            <a:r>
              <a:rPr dirty="0"/>
              <a:t> les </a:t>
            </a:r>
            <a:r>
              <a:rPr dirty="0" err="1"/>
              <a:t>tâches</a:t>
            </a:r>
            <a:r>
              <a:rPr dirty="0"/>
              <a:t> </a:t>
            </a:r>
            <a:r>
              <a:rPr dirty="0" err="1"/>
              <a:t>associées</a:t>
            </a:r>
            <a:r>
              <a:rPr dirty="0"/>
              <a:t>. </a:t>
            </a:r>
            <a:r>
              <a:rPr dirty="0" err="1"/>
              <a:t>J'ai</a:t>
            </a:r>
            <a:r>
              <a:rPr dirty="0"/>
              <a:t> </a:t>
            </a:r>
            <a:r>
              <a:rPr dirty="0" err="1"/>
              <a:t>créé</a:t>
            </a:r>
            <a:r>
              <a:rPr dirty="0"/>
              <a:t> des tableaux Trello </a:t>
            </a:r>
            <a:r>
              <a:rPr dirty="0" err="1"/>
              <a:t>représentant</a:t>
            </a:r>
            <a:r>
              <a:rPr dirty="0"/>
              <a:t> les </a:t>
            </a:r>
            <a:r>
              <a:rPr dirty="0" err="1"/>
              <a:t>différentes</a:t>
            </a:r>
            <a:r>
              <a:rPr dirty="0"/>
              <a:t> phases du </a:t>
            </a:r>
            <a:r>
              <a:rPr dirty="0" err="1"/>
              <a:t>développement</a:t>
            </a:r>
            <a:r>
              <a:rPr dirty="0"/>
              <a:t> de </a:t>
            </a:r>
            <a:r>
              <a:rPr dirty="0" err="1"/>
              <a:t>l'application</a:t>
            </a:r>
            <a:r>
              <a:rPr dirty="0"/>
              <a:t>, </a:t>
            </a:r>
            <a:r>
              <a:rPr dirty="0" err="1"/>
              <a:t>telles</a:t>
            </a:r>
            <a:r>
              <a:rPr dirty="0"/>
              <a:t> que la conception, le </a:t>
            </a:r>
            <a:r>
              <a:rPr dirty="0" err="1"/>
              <a:t>développement</a:t>
            </a:r>
            <a:r>
              <a:rPr dirty="0"/>
              <a:t>, les tests et le </a:t>
            </a:r>
            <a:r>
              <a:rPr dirty="0" err="1"/>
              <a:t>déploiement</a:t>
            </a:r>
            <a:r>
              <a:rPr dirty="0"/>
              <a:t>.</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Espace réservé du pied de page 9"/>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62" name="Titre 1"/>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rPr dirty="0" err="1"/>
              <a:t>Methode</a:t>
            </a:r>
            <a:r>
              <a:rPr dirty="0"/>
              <a:t> </a:t>
            </a:r>
            <a:r>
              <a:rPr dirty="0" err="1"/>
              <a:t>utilisée</a:t>
            </a:r>
            <a:endParaRPr dirty="0"/>
          </a:p>
        </p:txBody>
      </p:sp>
      <p:sp>
        <p:nvSpPr>
          <p:cNvPr id="163" name="Espace réservé du contenu 3"/>
          <p:cNvSpPr txBox="1">
            <a:spLocks noGrp="1"/>
          </p:cNvSpPr>
          <p:nvPr>
            <p:ph type="body" idx="1"/>
          </p:nvPr>
        </p:nvSpPr>
        <p:spPr>
          <a:prstGeom prst="rect">
            <a:avLst/>
          </a:prstGeom>
        </p:spPr>
        <p:txBody>
          <a:bodyPr/>
          <a:lstStyle/>
          <a:p>
            <a:pPr marL="0" indent="0">
              <a:buSzTx/>
              <a:buNone/>
              <a:defRPr sz="3500">
                <a:solidFill>
                  <a:schemeClr val="accent2">
                    <a:hueOff val="-171743"/>
                    <a:satOff val="2189"/>
                    <a:lumOff val="-14463"/>
                  </a:schemeClr>
                </a:solidFill>
              </a:defRPr>
            </a:pPr>
            <a:r>
              <a:rPr dirty="0"/>
              <a:t>Pour </a:t>
            </a:r>
            <a:r>
              <a:rPr dirty="0" err="1"/>
              <a:t>développer</a:t>
            </a:r>
            <a:r>
              <a:rPr dirty="0"/>
              <a:t> la </a:t>
            </a:r>
            <a:r>
              <a:rPr dirty="0" err="1"/>
              <a:t>partie</a:t>
            </a:r>
            <a:r>
              <a:rPr dirty="0"/>
              <a:t> backend de </a:t>
            </a:r>
            <a:r>
              <a:rPr dirty="0" err="1"/>
              <a:t>mon</a:t>
            </a:r>
            <a:r>
              <a:rPr dirty="0"/>
              <a:t> site, </a:t>
            </a:r>
            <a:r>
              <a:rPr dirty="0" err="1"/>
              <a:t>j'ai</a:t>
            </a:r>
            <a:r>
              <a:rPr dirty="0"/>
              <a:t> </a:t>
            </a:r>
            <a:r>
              <a:rPr dirty="0" err="1"/>
              <a:t>utilisé</a:t>
            </a:r>
            <a:r>
              <a:rPr dirty="0"/>
              <a:t> </a:t>
            </a:r>
            <a:r>
              <a:rPr dirty="0" err="1"/>
              <a:t>une</a:t>
            </a:r>
            <a:r>
              <a:rPr dirty="0"/>
              <a:t> </a:t>
            </a:r>
            <a:r>
              <a:rPr dirty="0" err="1"/>
              <a:t>méthodologie</a:t>
            </a:r>
            <a:r>
              <a:rPr dirty="0"/>
              <a:t> agile </a:t>
            </a:r>
            <a:r>
              <a:rPr dirty="0" err="1"/>
              <a:t>en</a:t>
            </a:r>
            <a:r>
              <a:rPr dirty="0"/>
              <a:t> </a:t>
            </a:r>
            <a:r>
              <a:rPr dirty="0" err="1"/>
              <a:t>suivant</a:t>
            </a:r>
            <a:r>
              <a:rPr dirty="0"/>
              <a:t> les </a:t>
            </a:r>
            <a:r>
              <a:rPr dirty="0" err="1"/>
              <a:t>principes</a:t>
            </a:r>
            <a:r>
              <a:rPr dirty="0"/>
              <a:t> de la </a:t>
            </a:r>
            <a:r>
              <a:rPr dirty="0" err="1"/>
              <a:t>méthode</a:t>
            </a:r>
            <a:r>
              <a:rPr dirty="0"/>
              <a:t> SCRUM. </a:t>
            </a:r>
          </a:p>
          <a:p>
            <a:pPr marL="0" indent="0">
              <a:buSzTx/>
              <a:buNone/>
              <a:defRPr sz="3500">
                <a:solidFill>
                  <a:schemeClr val="accent2">
                    <a:hueOff val="-171743"/>
                    <a:satOff val="2189"/>
                    <a:lumOff val="-14463"/>
                  </a:schemeClr>
                </a:solidFill>
              </a:defRPr>
            </a:pPr>
            <a:r>
              <a:rPr dirty="0" err="1"/>
              <a:t>J'ai</a:t>
            </a:r>
            <a:r>
              <a:rPr dirty="0"/>
              <a:t> </a:t>
            </a:r>
            <a:r>
              <a:rPr dirty="0" err="1"/>
              <a:t>commencé</a:t>
            </a:r>
            <a:r>
              <a:rPr dirty="0"/>
              <a:t> par </a:t>
            </a:r>
            <a:r>
              <a:rPr dirty="0" err="1"/>
              <a:t>planifier</a:t>
            </a:r>
            <a:r>
              <a:rPr dirty="0"/>
              <a:t> le </a:t>
            </a:r>
            <a:r>
              <a:rPr dirty="0" err="1"/>
              <a:t>projet</a:t>
            </a:r>
            <a:r>
              <a:rPr dirty="0"/>
              <a:t> et </a:t>
            </a:r>
            <a:r>
              <a:rPr dirty="0" err="1"/>
              <a:t>définir</a:t>
            </a:r>
            <a:r>
              <a:rPr dirty="0"/>
              <a:t> les </a:t>
            </a:r>
            <a:r>
              <a:rPr dirty="0" err="1"/>
              <a:t>tâches</a:t>
            </a:r>
            <a:r>
              <a:rPr dirty="0"/>
              <a:t> pour </a:t>
            </a:r>
            <a:r>
              <a:rPr dirty="0" err="1"/>
              <a:t>chaque</a:t>
            </a:r>
            <a:r>
              <a:rPr dirty="0"/>
              <a:t> sprint, </a:t>
            </a:r>
            <a:r>
              <a:rPr dirty="0" err="1"/>
              <a:t>puis</a:t>
            </a:r>
            <a:r>
              <a:rPr dirty="0"/>
              <a:t> </a:t>
            </a:r>
            <a:r>
              <a:rPr dirty="0" err="1"/>
              <a:t>j'ai</a:t>
            </a:r>
            <a:r>
              <a:rPr dirty="0"/>
              <a:t> mis </a:t>
            </a:r>
            <a:r>
              <a:rPr dirty="0" err="1"/>
              <a:t>en</a:t>
            </a:r>
            <a:r>
              <a:rPr dirty="0"/>
              <a:t> place </a:t>
            </a:r>
            <a:r>
              <a:rPr dirty="0" err="1"/>
              <a:t>une</a:t>
            </a:r>
            <a:r>
              <a:rPr dirty="0"/>
              <a:t> structure de base pour la </a:t>
            </a:r>
            <a:r>
              <a:rPr dirty="0" err="1"/>
              <a:t>partie</a:t>
            </a:r>
            <a:r>
              <a:rPr dirty="0"/>
              <a:t> backend. </a:t>
            </a:r>
            <a:r>
              <a:rPr dirty="0" err="1"/>
              <a:t>J'ai</a:t>
            </a:r>
            <a:r>
              <a:rPr dirty="0"/>
              <a:t> </a:t>
            </a:r>
            <a:r>
              <a:rPr dirty="0" err="1"/>
              <a:t>utilisé</a:t>
            </a:r>
            <a:r>
              <a:rPr dirty="0"/>
              <a:t> le framework Symfony pour structurer </a:t>
            </a:r>
            <a:r>
              <a:rPr dirty="0" err="1"/>
              <a:t>mon</a:t>
            </a:r>
            <a:r>
              <a:rPr dirty="0"/>
              <a:t> code et </a:t>
            </a:r>
            <a:r>
              <a:rPr dirty="0" err="1"/>
              <a:t>faciliter</a:t>
            </a:r>
            <a:r>
              <a:rPr dirty="0"/>
              <a:t> la gestion des routes, des controllers, des </a:t>
            </a:r>
            <a:r>
              <a:rPr dirty="0" err="1"/>
              <a:t>modèles</a:t>
            </a:r>
            <a:r>
              <a:rPr dirty="0"/>
              <a:t> et des </a:t>
            </a:r>
            <a:r>
              <a:rPr dirty="0" err="1"/>
              <a:t>vues</a:t>
            </a:r>
            <a:r>
              <a:rPr dirty="0"/>
              <a:t>.</a:t>
            </a:r>
          </a:p>
          <a:p>
            <a:pPr marL="0" indent="0">
              <a:buSzTx/>
              <a:buNone/>
              <a:defRPr sz="3500">
                <a:solidFill>
                  <a:schemeClr val="accent2">
                    <a:hueOff val="-171743"/>
                    <a:satOff val="2189"/>
                    <a:lumOff val="-14463"/>
                  </a:schemeClr>
                </a:solidFill>
              </a:defRPr>
            </a:pPr>
            <a:r>
              <a:rPr dirty="0"/>
              <a:t>Ensuite, </a:t>
            </a:r>
            <a:r>
              <a:rPr dirty="0" err="1"/>
              <a:t>j'ai</a:t>
            </a:r>
            <a:r>
              <a:rPr dirty="0"/>
              <a:t> </a:t>
            </a:r>
            <a:r>
              <a:rPr dirty="0" err="1"/>
              <a:t>travaillé</a:t>
            </a:r>
            <a:r>
              <a:rPr dirty="0"/>
              <a:t> sur </a:t>
            </a:r>
            <a:r>
              <a:rPr dirty="0" err="1"/>
              <a:t>l'implémentation</a:t>
            </a:r>
            <a:r>
              <a:rPr dirty="0"/>
              <a:t> des </a:t>
            </a:r>
            <a:r>
              <a:rPr dirty="0" err="1"/>
              <a:t>fonctionnalités</a:t>
            </a:r>
            <a:r>
              <a:rPr dirty="0"/>
              <a:t> </a:t>
            </a:r>
            <a:r>
              <a:rPr dirty="0" err="1"/>
              <a:t>spécifiques</a:t>
            </a:r>
            <a:r>
              <a:rPr dirty="0"/>
              <a:t> du site, </a:t>
            </a:r>
            <a:r>
              <a:rPr dirty="0" err="1"/>
              <a:t>en</a:t>
            </a:r>
            <a:r>
              <a:rPr dirty="0"/>
              <a:t> </a:t>
            </a:r>
            <a:r>
              <a:rPr dirty="0" err="1"/>
              <a:t>m'assurant</a:t>
            </a:r>
            <a:r>
              <a:rPr dirty="0"/>
              <a:t> que </a:t>
            </a:r>
            <a:r>
              <a:rPr dirty="0" err="1"/>
              <a:t>chaque</a:t>
            </a:r>
            <a:r>
              <a:rPr dirty="0"/>
              <a:t> </a:t>
            </a:r>
            <a:r>
              <a:rPr dirty="0" err="1"/>
              <a:t>fonctionnalité</a:t>
            </a:r>
            <a:r>
              <a:rPr dirty="0"/>
              <a:t> </a:t>
            </a:r>
            <a:r>
              <a:rPr dirty="0" err="1"/>
              <a:t>était</a:t>
            </a:r>
            <a:r>
              <a:rPr dirty="0"/>
              <a:t> bien </a:t>
            </a:r>
            <a:r>
              <a:rPr dirty="0" err="1"/>
              <a:t>testée</a:t>
            </a:r>
            <a:r>
              <a:rPr dirty="0"/>
              <a:t> </a:t>
            </a:r>
            <a:r>
              <a:rPr dirty="0" err="1"/>
              <a:t>avant</a:t>
            </a:r>
            <a:r>
              <a:rPr dirty="0"/>
              <a:t> de passer à la </a:t>
            </a:r>
            <a:r>
              <a:rPr dirty="0" err="1"/>
              <a:t>suivante</a:t>
            </a:r>
            <a:r>
              <a:rPr dirty="0"/>
              <a:t>. </a:t>
            </a:r>
            <a:r>
              <a:rPr dirty="0" err="1"/>
              <a:t>J'ai</a:t>
            </a:r>
            <a:r>
              <a:rPr dirty="0"/>
              <a:t> </a:t>
            </a:r>
            <a:r>
              <a:rPr dirty="0" err="1"/>
              <a:t>également</a:t>
            </a:r>
            <a:r>
              <a:rPr dirty="0"/>
              <a:t> </a:t>
            </a:r>
            <a:r>
              <a:rPr dirty="0" err="1"/>
              <a:t>travaillé</a:t>
            </a:r>
            <a:r>
              <a:rPr dirty="0"/>
              <a:t> </a:t>
            </a:r>
            <a:r>
              <a:rPr dirty="0" err="1"/>
              <a:t>en</a:t>
            </a:r>
            <a:r>
              <a:rPr dirty="0"/>
              <a:t> </a:t>
            </a:r>
            <a:r>
              <a:rPr dirty="0" err="1"/>
              <a:t>étroite</a:t>
            </a:r>
            <a:r>
              <a:rPr dirty="0"/>
              <a:t> collaboration avec </a:t>
            </a:r>
            <a:r>
              <a:rPr dirty="0" err="1"/>
              <a:t>mon</a:t>
            </a:r>
            <a:r>
              <a:rPr dirty="0"/>
              <a:t> équipe de frontend pour </a:t>
            </a:r>
            <a:r>
              <a:rPr dirty="0" err="1"/>
              <a:t>m'assurer</a:t>
            </a:r>
            <a:r>
              <a:rPr dirty="0"/>
              <a:t> que les </a:t>
            </a:r>
            <a:r>
              <a:rPr dirty="0" err="1"/>
              <a:t>fonctionnalités</a:t>
            </a:r>
            <a:r>
              <a:rPr dirty="0"/>
              <a:t> </a:t>
            </a:r>
            <a:r>
              <a:rPr dirty="0" err="1"/>
              <a:t>étaient</a:t>
            </a:r>
            <a:r>
              <a:rPr dirty="0"/>
              <a:t> </a:t>
            </a:r>
            <a:r>
              <a:rPr dirty="0" err="1"/>
              <a:t>implémentées</a:t>
            </a:r>
            <a:r>
              <a:rPr dirty="0"/>
              <a:t> de manière </a:t>
            </a:r>
            <a:r>
              <a:rPr dirty="0" err="1"/>
              <a:t>efficace</a:t>
            </a:r>
            <a:r>
              <a:rPr dirty="0"/>
              <a:t> et </a:t>
            </a:r>
            <a:r>
              <a:rPr dirty="0" err="1"/>
              <a:t>facilement</a:t>
            </a:r>
            <a:r>
              <a:rPr dirty="0"/>
              <a:t> </a:t>
            </a:r>
            <a:r>
              <a:rPr dirty="0" err="1"/>
              <a:t>accessibles</a:t>
            </a:r>
            <a:r>
              <a:rPr dirty="0"/>
              <a:t> pour les </a:t>
            </a:r>
            <a:r>
              <a:rPr dirty="0" err="1"/>
              <a:t>utilisateurs</a:t>
            </a:r>
            <a:r>
              <a:rPr dirty="0"/>
              <a:t>.</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Espace réservé du pied de page 9"/>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66" name="Titre 1"/>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rPr dirty="0" err="1"/>
              <a:t>Environnement</a:t>
            </a:r>
            <a:r>
              <a:rPr dirty="0"/>
              <a:t> </a:t>
            </a:r>
            <a:r>
              <a:rPr dirty="0" err="1"/>
              <a:t>humain</a:t>
            </a:r>
            <a:r>
              <a:rPr dirty="0"/>
              <a:t> et technique</a:t>
            </a:r>
          </a:p>
        </p:txBody>
      </p:sp>
      <p:sp>
        <p:nvSpPr>
          <p:cNvPr id="167" name="Espace réservé du contenu 3"/>
          <p:cNvSpPr txBox="1">
            <a:spLocks noGrp="1"/>
          </p:cNvSpPr>
          <p:nvPr>
            <p:ph type="body" idx="1"/>
          </p:nvPr>
        </p:nvSpPr>
        <p:spPr>
          <a:prstGeom prst="rect">
            <a:avLst/>
          </a:prstGeom>
        </p:spPr>
        <p:txBody>
          <a:bodyPr/>
          <a:lstStyle/>
          <a:p>
            <a:pPr marL="243840" indent="-243840" defTabSz="330200">
              <a:spcBef>
                <a:spcPts val="2900"/>
              </a:spcBef>
              <a:buBlip>
                <a:blip r:embed="rId2"/>
              </a:buBlip>
              <a:defRPr sz="2000">
                <a:effectLst>
                  <a:outerShdw blurRad="10160" dist="5080" rotWithShape="0">
                    <a:srgbClr val="FFFFFF">
                      <a:alpha val="45000"/>
                    </a:srgbClr>
                  </a:outerShdw>
                </a:effectLst>
              </a:defRPr>
            </a:pPr>
            <a:r>
              <a:rPr dirty="0"/>
              <a:t>Front-end : </a:t>
            </a:r>
          </a:p>
          <a:p>
            <a:pPr marL="243840" indent="-243840" defTabSz="330200">
              <a:spcBef>
                <a:spcPts val="2900"/>
              </a:spcBef>
              <a:buBlip>
                <a:blip r:embed="rId2"/>
              </a:buBlip>
              <a:defRPr sz="2000">
                <a:effectLst>
                  <a:outerShdw blurRad="10160" dist="5080" rotWithShape="0">
                    <a:srgbClr val="FFFFFF">
                      <a:alpha val="45000"/>
                    </a:srgbClr>
                  </a:outerShdw>
                </a:effectLst>
              </a:defRPr>
            </a:pPr>
            <a:r>
              <a:rPr dirty="0" err="1"/>
              <a:t>Maquettage</a:t>
            </a:r>
            <a:r>
              <a:rPr dirty="0"/>
              <a:t> =&gt; Balsamiq</a:t>
            </a:r>
          </a:p>
          <a:p>
            <a:pPr marL="243840" indent="-243840" defTabSz="330200">
              <a:spcBef>
                <a:spcPts val="2900"/>
              </a:spcBef>
              <a:buBlip>
                <a:blip r:embed="rId2"/>
              </a:buBlip>
              <a:defRPr sz="2000">
                <a:effectLst>
                  <a:outerShdw blurRad="10160" dist="5080" rotWithShape="0">
                    <a:srgbClr val="FFFFFF">
                      <a:alpha val="45000"/>
                    </a:srgbClr>
                  </a:outerShdw>
                </a:effectLst>
              </a:defRPr>
            </a:pPr>
            <a:r>
              <a:rPr dirty="0" err="1"/>
              <a:t>Css</a:t>
            </a:r>
            <a:r>
              <a:rPr dirty="0"/>
              <a:t>(Bootstrap)</a:t>
            </a:r>
          </a:p>
          <a:p>
            <a:pPr marL="243840" indent="-243840" defTabSz="330200">
              <a:spcBef>
                <a:spcPts val="2900"/>
              </a:spcBef>
              <a:buBlip>
                <a:blip r:embed="rId2"/>
              </a:buBlip>
              <a:defRPr sz="2000">
                <a:effectLst>
                  <a:outerShdw blurRad="10160" dist="5080" rotWithShape="0">
                    <a:srgbClr val="FFFFFF">
                      <a:alpha val="45000"/>
                    </a:srgbClr>
                  </a:outerShdw>
                </a:effectLst>
              </a:defRPr>
            </a:pPr>
            <a:r>
              <a:rPr dirty="0"/>
              <a:t>Back-end:</a:t>
            </a:r>
          </a:p>
          <a:p>
            <a:pPr marL="243840" indent="-243840" defTabSz="330200">
              <a:spcBef>
                <a:spcPts val="2900"/>
              </a:spcBef>
              <a:buBlip>
                <a:blip r:embed="rId2"/>
              </a:buBlip>
              <a:defRPr sz="2000">
                <a:effectLst>
                  <a:outerShdw blurRad="10160" dist="5080" rotWithShape="0">
                    <a:srgbClr val="FFFFFF">
                      <a:alpha val="45000"/>
                    </a:srgbClr>
                  </a:outerShdw>
                </a:effectLst>
              </a:defRPr>
            </a:pPr>
            <a:r>
              <a:rPr dirty="0"/>
              <a:t>Php:8.0.2</a:t>
            </a:r>
          </a:p>
          <a:p>
            <a:pPr marL="243840" indent="-243840" defTabSz="330200">
              <a:spcBef>
                <a:spcPts val="2900"/>
              </a:spcBef>
              <a:buBlip>
                <a:blip r:embed="rId2"/>
              </a:buBlip>
              <a:defRPr sz="2000">
                <a:effectLst>
                  <a:outerShdw blurRad="10160" dist="5080" rotWithShape="0">
                    <a:srgbClr val="FFFFFF">
                      <a:alpha val="45000"/>
                    </a:srgbClr>
                  </a:outerShdw>
                </a:effectLst>
              </a:defRPr>
            </a:pPr>
            <a:r>
              <a:rPr dirty="0"/>
              <a:t>Symfony:6.2</a:t>
            </a:r>
          </a:p>
          <a:p>
            <a:pPr marL="243840" indent="-243840" defTabSz="330200">
              <a:spcBef>
                <a:spcPts val="2900"/>
              </a:spcBef>
              <a:buBlip>
                <a:blip r:embed="rId2"/>
              </a:buBlip>
              <a:defRPr sz="2000">
                <a:effectLst>
                  <a:outerShdw blurRad="10160" dist="5080" rotWithShape="0">
                    <a:srgbClr val="FFFFFF">
                      <a:alpha val="45000"/>
                    </a:srgbClr>
                  </a:outerShdw>
                </a:effectLst>
              </a:defRPr>
            </a:pPr>
            <a:r>
              <a:rPr dirty="0"/>
              <a:t>BDD:</a:t>
            </a:r>
          </a:p>
          <a:p>
            <a:pPr marL="243840" indent="-243840" defTabSz="330200">
              <a:spcBef>
                <a:spcPts val="2900"/>
              </a:spcBef>
              <a:buBlip>
                <a:blip r:embed="rId2"/>
              </a:buBlip>
              <a:defRPr sz="2000">
                <a:effectLst>
                  <a:outerShdw blurRad="10160" dist="5080" rotWithShape="0">
                    <a:srgbClr val="FFFFFF">
                      <a:alpha val="45000"/>
                    </a:srgbClr>
                  </a:outerShdw>
                </a:effectLst>
              </a:defRPr>
            </a:pPr>
            <a:r>
              <a:rPr dirty="0" err="1"/>
              <a:t>MySql</a:t>
            </a:r>
            <a:r>
              <a:rPr dirty="0"/>
              <a:t> (phpMyAdmin)</a:t>
            </a:r>
          </a:p>
          <a:p>
            <a:pPr marL="243840" indent="-243840" defTabSz="330200">
              <a:spcBef>
                <a:spcPts val="2900"/>
              </a:spcBef>
              <a:buBlip>
                <a:blip r:embed="rId2"/>
              </a:buBlip>
              <a:defRPr sz="2000">
                <a:effectLst>
                  <a:outerShdw blurRad="10160" dist="5080" rotWithShape="0">
                    <a:srgbClr val="FFFFFF">
                      <a:alpha val="45000"/>
                    </a:srgbClr>
                  </a:outerShdw>
                </a:effectLst>
              </a:defRPr>
            </a:pPr>
            <a:r>
              <a:rPr dirty="0" err="1"/>
              <a:t>Serveur</a:t>
            </a:r>
            <a:r>
              <a:rPr dirty="0"/>
              <a:t> local)=&gt;</a:t>
            </a:r>
          </a:p>
          <a:p>
            <a:pPr marL="243840" indent="-243840" defTabSz="330200">
              <a:spcBef>
                <a:spcPts val="2900"/>
              </a:spcBef>
              <a:buBlip>
                <a:blip r:embed="rId2"/>
              </a:buBlip>
              <a:defRPr sz="2000">
                <a:effectLst>
                  <a:outerShdw blurRad="10160" dist="5080" rotWithShape="0">
                    <a:srgbClr val="FFFFFF">
                      <a:alpha val="45000"/>
                    </a:srgbClr>
                  </a:outerShdw>
                </a:effectLst>
              </a:defRPr>
            </a:pPr>
            <a:r>
              <a:rPr dirty="0"/>
              <a:t> WampServer, SQL.</a:t>
            </a:r>
          </a:p>
          <a:p>
            <a:pPr marL="243840" indent="-243840" defTabSz="330200">
              <a:spcBef>
                <a:spcPts val="2900"/>
              </a:spcBef>
              <a:buBlip>
                <a:blip r:embed="rId2"/>
              </a:buBlip>
              <a:defRPr sz="2000">
                <a:effectLst>
                  <a:outerShdw blurRad="10160" dist="5080" rotWithShape="0">
                    <a:srgbClr val="FFFFFF">
                      <a:alpha val="45000"/>
                    </a:srgbClr>
                  </a:outerShdw>
                </a:effectLst>
              </a:defRPr>
            </a:pPr>
            <a:r>
              <a:rPr dirty="0"/>
              <a:t>Start UML :Pour </a:t>
            </a:r>
            <a:r>
              <a:rPr dirty="0" err="1"/>
              <a:t>modéliser</a:t>
            </a:r>
            <a:r>
              <a:rPr dirty="0"/>
              <a:t> les Cas </a:t>
            </a:r>
            <a:r>
              <a:rPr dirty="0" err="1"/>
              <a:t>d’utilisation</a:t>
            </a:r>
            <a:r>
              <a:rPr dirty="0"/>
              <a:t> et les </a:t>
            </a:r>
            <a:r>
              <a:rPr dirty="0" err="1"/>
              <a:t>diagrammes</a:t>
            </a:r>
            <a:r>
              <a:rPr dirty="0"/>
              <a:t> de </a:t>
            </a:r>
            <a:r>
              <a:rPr dirty="0" err="1"/>
              <a:t>séquences</a:t>
            </a:r>
            <a:r>
              <a:rPr dirty="0"/>
              <a:t> UML</a:t>
            </a:r>
          </a:p>
          <a:p>
            <a:pPr marL="182880" indent="-182880" defTabSz="330200">
              <a:spcBef>
                <a:spcPts val="2900"/>
              </a:spcBef>
              <a:buBlip>
                <a:blip r:embed="rId2"/>
              </a:buBlip>
              <a:defRPr sz="1120">
                <a:effectLst>
                  <a:outerShdw blurRad="10160" dist="5080" rotWithShape="0">
                    <a:srgbClr val="FFFFFF">
                      <a:alpha val="45000"/>
                    </a:srgbClr>
                  </a:outerShdw>
                </a:effectLst>
              </a:defRPr>
            </a:pPr>
            <a:r>
              <a:rPr dirty="0" err="1"/>
              <a:t>JMerise</a:t>
            </a:r>
            <a:r>
              <a:rPr dirty="0"/>
              <a:t> (</a:t>
            </a:r>
            <a:r>
              <a:rPr dirty="0">
                <a:solidFill>
                  <a:srgbClr val="0000FF"/>
                </a:solidFill>
              </a:rPr>
              <a:t>http://www.jfreesoft.com/index.html</a:t>
            </a:r>
            <a:r>
              <a:rPr dirty="0"/>
              <a:t>)</a:t>
            </a:r>
          </a:p>
          <a:p>
            <a:pPr marL="182880" indent="-182880" defTabSz="330200">
              <a:spcBef>
                <a:spcPts val="2900"/>
              </a:spcBef>
              <a:buBlip>
                <a:blip r:embed="rId2"/>
              </a:buBlip>
              <a:defRPr sz="1120">
                <a:effectLst>
                  <a:outerShdw blurRad="10160" dist="5080" rotWithShape="0">
                    <a:srgbClr val="FFFFFF">
                      <a:alpha val="45000"/>
                    </a:srgbClr>
                  </a:outerShdw>
                </a:effectLst>
              </a:defRPr>
            </a:pPr>
            <a:r>
              <a:rPr dirty="0" err="1"/>
              <a:t>Outil</a:t>
            </a:r>
            <a:r>
              <a:rPr dirty="0"/>
              <a:t> de </a:t>
            </a:r>
            <a:r>
              <a:rPr dirty="0" err="1"/>
              <a:t>modélisation</a:t>
            </a:r>
            <a:r>
              <a:rPr dirty="0"/>
              <a:t> de la base de </a:t>
            </a:r>
            <a:r>
              <a:rPr dirty="0" err="1"/>
              <a:t>données</a:t>
            </a:r>
            <a:r>
              <a:rPr dirty="0"/>
              <a:t> avec la </a:t>
            </a:r>
            <a:r>
              <a:rPr dirty="0" err="1"/>
              <a:t>méthode</a:t>
            </a:r>
            <a:r>
              <a:rPr dirty="0"/>
              <a:t> </a:t>
            </a:r>
            <a:r>
              <a:rPr dirty="0" err="1"/>
              <a:t>Merise</a:t>
            </a:r>
            <a:r>
              <a:rPr dirty="0"/>
              <a:t>.</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Espace réservé du pied de page 9"/>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70" name="Titre 1"/>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rPr dirty="0" err="1"/>
              <a:t>Objectifs</a:t>
            </a:r>
            <a:r>
              <a:rPr dirty="0"/>
              <a:t> de </a:t>
            </a:r>
            <a:r>
              <a:rPr dirty="0" err="1"/>
              <a:t>qualités</a:t>
            </a:r>
            <a:endParaRPr dirty="0"/>
          </a:p>
        </p:txBody>
      </p:sp>
      <p:sp>
        <p:nvSpPr>
          <p:cNvPr id="171" name="Espace réservé du contenu 3"/>
          <p:cNvSpPr txBox="1">
            <a:spLocks noGrp="1"/>
          </p:cNvSpPr>
          <p:nvPr>
            <p:ph type="body" idx="1"/>
          </p:nvPr>
        </p:nvSpPr>
        <p:spPr>
          <a:prstGeom prst="rect">
            <a:avLst/>
          </a:prstGeom>
        </p:spPr>
        <p:txBody>
          <a:bodyPr/>
          <a:lstStyle/>
          <a:p>
            <a:pPr marL="614298" indent="-555624" defTabSz="346709">
              <a:spcBef>
                <a:spcPts val="3000"/>
              </a:spcBef>
              <a:buClr>
                <a:srgbClr val="374151"/>
              </a:buClr>
              <a:buSzPct val="100000"/>
              <a:buFont typeface="Times-Roman"/>
              <a:buAutoNum type="arabicPeriod"/>
              <a:defRPr sz="2100">
                <a:effectLst>
                  <a:outerShdw blurRad="10668" dist="5334" rotWithShape="0">
                    <a:srgbClr val="FFFFFF">
                      <a:alpha val="45000"/>
                    </a:srgbClr>
                  </a:outerShdw>
                </a:effectLst>
              </a:defRPr>
            </a:pPr>
            <a:r>
              <a:rPr dirty="0" err="1"/>
              <a:t>Réactivité</a:t>
            </a:r>
            <a:r>
              <a:rPr dirty="0"/>
              <a:t> de </a:t>
            </a:r>
            <a:r>
              <a:rPr dirty="0" err="1"/>
              <a:t>l'interface</a:t>
            </a:r>
            <a:r>
              <a:rPr dirty="0"/>
              <a:t> </a:t>
            </a:r>
            <a:r>
              <a:rPr dirty="0" err="1"/>
              <a:t>utilisateur</a:t>
            </a:r>
            <a:r>
              <a:rPr dirty="0"/>
              <a:t> : </a:t>
            </a:r>
            <a:r>
              <a:rPr dirty="0" err="1"/>
              <a:t>L'application</a:t>
            </a:r>
            <a:r>
              <a:rPr dirty="0"/>
              <a:t> doit </a:t>
            </a:r>
            <a:r>
              <a:rPr dirty="0" err="1"/>
              <a:t>offrir</a:t>
            </a:r>
            <a:r>
              <a:rPr dirty="0"/>
              <a:t> </a:t>
            </a:r>
            <a:r>
              <a:rPr dirty="0" err="1"/>
              <a:t>une</a:t>
            </a:r>
            <a:r>
              <a:rPr dirty="0"/>
              <a:t> </a:t>
            </a:r>
            <a:r>
              <a:rPr dirty="0" err="1"/>
              <a:t>expérience</a:t>
            </a:r>
            <a:r>
              <a:rPr dirty="0"/>
              <a:t> </a:t>
            </a:r>
            <a:r>
              <a:rPr dirty="0" err="1"/>
              <a:t>utilisateur</a:t>
            </a:r>
            <a:r>
              <a:rPr dirty="0"/>
              <a:t> </a:t>
            </a:r>
            <a:r>
              <a:rPr dirty="0" err="1"/>
              <a:t>fluide</a:t>
            </a:r>
            <a:r>
              <a:rPr dirty="0"/>
              <a:t> et </a:t>
            </a:r>
            <a:r>
              <a:rPr dirty="0" err="1"/>
              <a:t>réactive</a:t>
            </a:r>
            <a:r>
              <a:rPr dirty="0"/>
              <a:t>, </a:t>
            </a:r>
            <a:r>
              <a:rPr dirty="0" err="1"/>
              <a:t>en</a:t>
            </a:r>
            <a:r>
              <a:rPr dirty="0"/>
              <a:t> </a:t>
            </a:r>
            <a:r>
              <a:rPr dirty="0" err="1"/>
              <a:t>évitant</a:t>
            </a:r>
            <a:r>
              <a:rPr dirty="0"/>
              <a:t> les </a:t>
            </a:r>
            <a:r>
              <a:rPr dirty="0" err="1"/>
              <a:t>délais</a:t>
            </a:r>
            <a:r>
              <a:rPr dirty="0"/>
              <a:t> et les </a:t>
            </a:r>
            <a:r>
              <a:rPr dirty="0" err="1"/>
              <a:t>ralentissements</a:t>
            </a:r>
            <a:r>
              <a:rPr dirty="0"/>
              <a:t> </a:t>
            </a:r>
            <a:r>
              <a:rPr dirty="0" err="1"/>
              <a:t>lors</a:t>
            </a:r>
            <a:r>
              <a:rPr dirty="0"/>
              <a:t> de </a:t>
            </a:r>
            <a:r>
              <a:rPr dirty="0" err="1"/>
              <a:t>l'interaction</a:t>
            </a:r>
            <a:r>
              <a:rPr dirty="0"/>
              <a:t> avec les </a:t>
            </a:r>
            <a:r>
              <a:rPr dirty="0" err="1"/>
              <a:t>différentes</a:t>
            </a:r>
            <a:r>
              <a:rPr dirty="0"/>
              <a:t> </a:t>
            </a:r>
            <a:r>
              <a:rPr dirty="0" err="1"/>
              <a:t>fonctionnalités</a:t>
            </a:r>
            <a:r>
              <a:rPr dirty="0"/>
              <a:t>. </a:t>
            </a:r>
            <a:r>
              <a:rPr dirty="0" err="1"/>
              <a:t>Cela</a:t>
            </a:r>
            <a:r>
              <a:rPr dirty="0"/>
              <a:t> </a:t>
            </a:r>
            <a:r>
              <a:rPr dirty="0" err="1"/>
              <a:t>peut</a:t>
            </a:r>
            <a:r>
              <a:rPr dirty="0"/>
              <a:t> </a:t>
            </a:r>
            <a:r>
              <a:rPr dirty="0" err="1"/>
              <a:t>être</a:t>
            </a:r>
            <a:r>
              <a:rPr dirty="0"/>
              <a:t> </a:t>
            </a:r>
            <a:r>
              <a:rPr dirty="0" err="1"/>
              <a:t>réalisé</a:t>
            </a:r>
            <a:r>
              <a:rPr dirty="0"/>
              <a:t> </a:t>
            </a:r>
            <a:r>
              <a:rPr dirty="0" err="1"/>
              <a:t>en</a:t>
            </a:r>
            <a:r>
              <a:rPr dirty="0"/>
              <a:t> </a:t>
            </a:r>
            <a:r>
              <a:rPr dirty="0" err="1"/>
              <a:t>optimisant</a:t>
            </a:r>
            <a:r>
              <a:rPr dirty="0"/>
              <a:t> les performances du frontend avec Angular, </a:t>
            </a:r>
            <a:r>
              <a:rPr dirty="0" err="1"/>
              <a:t>en</a:t>
            </a:r>
            <a:r>
              <a:rPr dirty="0"/>
              <a:t> </a:t>
            </a:r>
            <a:r>
              <a:rPr dirty="0" err="1"/>
              <a:t>utilisant</a:t>
            </a:r>
            <a:r>
              <a:rPr dirty="0"/>
              <a:t> des techniques de </a:t>
            </a:r>
            <a:r>
              <a:rPr dirty="0" err="1"/>
              <a:t>chargement</a:t>
            </a:r>
            <a:r>
              <a:rPr dirty="0"/>
              <a:t> </a:t>
            </a:r>
            <a:r>
              <a:rPr dirty="0" err="1"/>
              <a:t>asynchrone</a:t>
            </a:r>
            <a:r>
              <a:rPr dirty="0"/>
              <a:t> et </a:t>
            </a:r>
            <a:r>
              <a:rPr dirty="0" err="1"/>
              <a:t>en</a:t>
            </a:r>
            <a:r>
              <a:rPr dirty="0"/>
              <a:t> </a:t>
            </a:r>
            <a:r>
              <a:rPr dirty="0" err="1"/>
              <a:t>optimisant</a:t>
            </a:r>
            <a:r>
              <a:rPr dirty="0"/>
              <a:t> les </a:t>
            </a:r>
            <a:r>
              <a:rPr dirty="0" err="1"/>
              <a:t>requêtes</a:t>
            </a:r>
            <a:r>
              <a:rPr dirty="0"/>
              <a:t> </a:t>
            </a:r>
            <a:r>
              <a:rPr dirty="0" err="1"/>
              <a:t>réseau</a:t>
            </a:r>
            <a:r>
              <a:rPr dirty="0"/>
              <a:t>.</a:t>
            </a:r>
          </a:p>
          <a:p>
            <a:pPr marL="614298" indent="-555624" defTabSz="346709">
              <a:spcBef>
                <a:spcPts val="3000"/>
              </a:spcBef>
              <a:buClr>
                <a:srgbClr val="374151"/>
              </a:buClr>
              <a:buSzPct val="100000"/>
              <a:buFont typeface="Times-Roman"/>
              <a:buAutoNum type="arabicPeriod"/>
              <a:defRPr sz="2100">
                <a:effectLst>
                  <a:outerShdw blurRad="10668" dist="5334" rotWithShape="0">
                    <a:srgbClr val="FFFFFF">
                      <a:alpha val="45000"/>
                    </a:srgbClr>
                  </a:outerShdw>
                </a:effectLst>
              </a:defRPr>
            </a:pPr>
            <a:r>
              <a:rPr dirty="0" err="1"/>
              <a:t>Scalabilité</a:t>
            </a:r>
            <a:r>
              <a:rPr dirty="0"/>
              <a:t> : </a:t>
            </a:r>
            <a:r>
              <a:rPr dirty="0" err="1"/>
              <a:t>L'application</a:t>
            </a:r>
            <a:r>
              <a:rPr dirty="0"/>
              <a:t> doit </a:t>
            </a:r>
            <a:r>
              <a:rPr dirty="0" err="1"/>
              <a:t>être</a:t>
            </a:r>
            <a:r>
              <a:rPr dirty="0"/>
              <a:t> capable de </a:t>
            </a:r>
            <a:r>
              <a:rPr dirty="0" err="1"/>
              <a:t>gérer</a:t>
            </a:r>
            <a:r>
              <a:rPr dirty="0"/>
              <a:t> un </a:t>
            </a:r>
            <a:r>
              <a:rPr dirty="0" err="1"/>
              <a:t>nombre</a:t>
            </a:r>
            <a:r>
              <a:rPr dirty="0"/>
              <a:t> croissant </a:t>
            </a:r>
            <a:r>
              <a:rPr dirty="0" err="1"/>
              <a:t>d'utilisateurs</a:t>
            </a:r>
            <a:r>
              <a:rPr dirty="0"/>
              <a:t> et de charges de travail sans </a:t>
            </a:r>
            <a:r>
              <a:rPr dirty="0" err="1"/>
              <a:t>compromettre</a:t>
            </a:r>
            <a:r>
              <a:rPr dirty="0"/>
              <a:t> </a:t>
            </a:r>
            <a:r>
              <a:rPr dirty="0" err="1"/>
              <a:t>ses</a:t>
            </a:r>
            <a:r>
              <a:rPr dirty="0"/>
              <a:t> performances. </a:t>
            </a:r>
            <a:r>
              <a:rPr dirty="0" err="1"/>
              <a:t>Cela</a:t>
            </a:r>
            <a:r>
              <a:rPr dirty="0"/>
              <a:t> </a:t>
            </a:r>
            <a:r>
              <a:rPr dirty="0" err="1"/>
              <a:t>peut</a:t>
            </a:r>
            <a:r>
              <a:rPr dirty="0"/>
              <a:t> </a:t>
            </a:r>
            <a:r>
              <a:rPr dirty="0" err="1"/>
              <a:t>être</a:t>
            </a:r>
            <a:r>
              <a:rPr dirty="0"/>
              <a:t> </a:t>
            </a:r>
            <a:r>
              <a:rPr dirty="0" err="1"/>
              <a:t>réalisé</a:t>
            </a:r>
            <a:r>
              <a:rPr dirty="0"/>
              <a:t> </a:t>
            </a:r>
            <a:r>
              <a:rPr dirty="0" err="1"/>
              <a:t>en</a:t>
            </a:r>
            <a:r>
              <a:rPr dirty="0"/>
              <a:t> </a:t>
            </a:r>
            <a:r>
              <a:rPr dirty="0" err="1"/>
              <a:t>utilisant</a:t>
            </a:r>
            <a:r>
              <a:rPr dirty="0"/>
              <a:t> des techniques de mise </a:t>
            </a:r>
            <a:r>
              <a:rPr dirty="0" err="1"/>
              <a:t>en</a:t>
            </a:r>
            <a:r>
              <a:rPr dirty="0"/>
              <a:t> cache, </a:t>
            </a:r>
            <a:r>
              <a:rPr dirty="0" err="1"/>
              <a:t>en</a:t>
            </a:r>
            <a:r>
              <a:rPr dirty="0"/>
              <a:t> </a:t>
            </a:r>
            <a:r>
              <a:rPr dirty="0" err="1"/>
              <a:t>optimisant</a:t>
            </a:r>
            <a:r>
              <a:rPr dirty="0"/>
              <a:t> les </a:t>
            </a:r>
            <a:r>
              <a:rPr dirty="0" err="1"/>
              <a:t>requêtes</a:t>
            </a:r>
            <a:r>
              <a:rPr dirty="0"/>
              <a:t> de base de </a:t>
            </a:r>
            <a:r>
              <a:rPr dirty="0" err="1"/>
              <a:t>données</a:t>
            </a:r>
            <a:r>
              <a:rPr dirty="0"/>
              <a:t> et </a:t>
            </a:r>
            <a:r>
              <a:rPr dirty="0" err="1"/>
              <a:t>en</a:t>
            </a:r>
            <a:r>
              <a:rPr dirty="0"/>
              <a:t> </a:t>
            </a:r>
            <a:r>
              <a:rPr dirty="0" err="1"/>
              <a:t>mettant</a:t>
            </a:r>
            <a:r>
              <a:rPr dirty="0"/>
              <a:t> </a:t>
            </a:r>
            <a:r>
              <a:rPr dirty="0" err="1"/>
              <a:t>en</a:t>
            </a:r>
            <a:r>
              <a:rPr dirty="0"/>
              <a:t> place </a:t>
            </a:r>
            <a:r>
              <a:rPr dirty="0" err="1"/>
              <a:t>une</a:t>
            </a:r>
            <a:r>
              <a:rPr dirty="0"/>
              <a:t> architecture </a:t>
            </a:r>
            <a:r>
              <a:rPr dirty="0" err="1"/>
              <a:t>évolutive</a:t>
            </a:r>
            <a:r>
              <a:rPr dirty="0"/>
              <a:t> et extensible.</a:t>
            </a:r>
          </a:p>
          <a:p>
            <a:pPr marL="614298" indent="-555624" defTabSz="346709">
              <a:spcBef>
                <a:spcPts val="3000"/>
              </a:spcBef>
              <a:buClr>
                <a:srgbClr val="374151"/>
              </a:buClr>
              <a:buSzPct val="100000"/>
              <a:buFont typeface="Times-Roman"/>
              <a:buAutoNum type="arabicPeriod"/>
              <a:defRPr sz="2100">
                <a:effectLst>
                  <a:outerShdw blurRad="10668" dist="5334" rotWithShape="0">
                    <a:srgbClr val="FFFFFF">
                      <a:alpha val="45000"/>
                    </a:srgbClr>
                  </a:outerShdw>
                </a:effectLst>
              </a:defRPr>
            </a:pPr>
            <a:r>
              <a:rPr dirty="0"/>
              <a:t>Gestion </a:t>
            </a:r>
            <a:r>
              <a:rPr dirty="0" err="1"/>
              <a:t>efficace</a:t>
            </a:r>
            <a:r>
              <a:rPr dirty="0"/>
              <a:t> de la base de </a:t>
            </a:r>
            <a:r>
              <a:rPr dirty="0" err="1"/>
              <a:t>données</a:t>
            </a:r>
            <a:r>
              <a:rPr dirty="0"/>
              <a:t> : La base de </a:t>
            </a:r>
            <a:r>
              <a:rPr dirty="0" err="1"/>
              <a:t>données</a:t>
            </a:r>
            <a:r>
              <a:rPr dirty="0"/>
              <a:t> doit </a:t>
            </a:r>
            <a:r>
              <a:rPr dirty="0" err="1"/>
              <a:t>être</a:t>
            </a:r>
            <a:r>
              <a:rPr dirty="0"/>
              <a:t> </a:t>
            </a:r>
            <a:r>
              <a:rPr dirty="0" err="1"/>
              <a:t>optimisée</a:t>
            </a:r>
            <a:r>
              <a:rPr dirty="0"/>
              <a:t> pour </a:t>
            </a:r>
            <a:r>
              <a:rPr dirty="0" err="1"/>
              <a:t>gérer</a:t>
            </a:r>
            <a:r>
              <a:rPr dirty="0"/>
              <a:t> </a:t>
            </a:r>
            <a:r>
              <a:rPr dirty="0" err="1"/>
              <a:t>efficacement</a:t>
            </a:r>
            <a:r>
              <a:rPr dirty="0"/>
              <a:t> les </a:t>
            </a:r>
            <a:r>
              <a:rPr dirty="0" err="1"/>
              <a:t>requêtes</a:t>
            </a:r>
            <a:r>
              <a:rPr dirty="0"/>
              <a:t> et les </a:t>
            </a:r>
            <a:r>
              <a:rPr dirty="0" err="1"/>
              <a:t>opérations</a:t>
            </a:r>
            <a:r>
              <a:rPr dirty="0"/>
              <a:t> de lecture/</a:t>
            </a:r>
            <a:r>
              <a:rPr dirty="0" err="1"/>
              <a:t>écriture</a:t>
            </a:r>
            <a:r>
              <a:rPr dirty="0"/>
              <a:t>, </a:t>
            </a:r>
            <a:r>
              <a:rPr dirty="0" err="1"/>
              <a:t>afin</a:t>
            </a:r>
            <a:r>
              <a:rPr dirty="0"/>
              <a:t> </a:t>
            </a:r>
            <a:r>
              <a:rPr dirty="0" err="1"/>
              <a:t>d'éviter</a:t>
            </a:r>
            <a:r>
              <a:rPr dirty="0"/>
              <a:t> les </a:t>
            </a:r>
            <a:r>
              <a:rPr dirty="0" err="1"/>
              <a:t>goulots</a:t>
            </a:r>
            <a:r>
              <a:rPr dirty="0"/>
              <a:t> </a:t>
            </a:r>
            <a:r>
              <a:rPr dirty="0" err="1"/>
              <a:t>d'étranglement</a:t>
            </a:r>
            <a:r>
              <a:rPr dirty="0"/>
              <a:t> et les temps de </a:t>
            </a:r>
            <a:r>
              <a:rPr dirty="0" err="1"/>
              <a:t>latence</a:t>
            </a:r>
            <a:r>
              <a:rPr dirty="0"/>
              <a:t> </a:t>
            </a:r>
            <a:r>
              <a:rPr dirty="0" err="1"/>
              <a:t>élevés</a:t>
            </a:r>
            <a:r>
              <a:rPr dirty="0"/>
              <a:t>. </a:t>
            </a:r>
            <a:r>
              <a:rPr dirty="0" err="1"/>
              <a:t>Cela</a:t>
            </a:r>
            <a:r>
              <a:rPr dirty="0"/>
              <a:t> </a:t>
            </a:r>
            <a:r>
              <a:rPr dirty="0" err="1"/>
              <a:t>peut</a:t>
            </a:r>
            <a:r>
              <a:rPr dirty="0"/>
              <a:t> </a:t>
            </a:r>
            <a:r>
              <a:rPr dirty="0" err="1"/>
              <a:t>inclure</a:t>
            </a:r>
            <a:r>
              <a:rPr dirty="0"/>
              <a:t> </a:t>
            </a:r>
            <a:r>
              <a:rPr dirty="0" err="1"/>
              <a:t>l'indexation</a:t>
            </a:r>
            <a:r>
              <a:rPr dirty="0"/>
              <a:t> </a:t>
            </a:r>
            <a:r>
              <a:rPr dirty="0" err="1"/>
              <a:t>appropriée</a:t>
            </a:r>
            <a:r>
              <a:rPr dirty="0"/>
              <a:t> des tables, </a:t>
            </a:r>
            <a:r>
              <a:rPr dirty="0" err="1"/>
              <a:t>l'optimisation</a:t>
            </a:r>
            <a:r>
              <a:rPr dirty="0"/>
              <a:t> des </a:t>
            </a:r>
            <a:r>
              <a:rPr dirty="0" err="1"/>
              <a:t>requêtes</a:t>
            </a:r>
            <a:r>
              <a:rPr dirty="0"/>
              <a:t> SQL et </a:t>
            </a:r>
            <a:r>
              <a:rPr dirty="0" err="1"/>
              <a:t>l'utilisation</a:t>
            </a:r>
            <a:r>
              <a:rPr dirty="0"/>
              <a:t> de techniques de mise </a:t>
            </a:r>
            <a:r>
              <a:rPr dirty="0" err="1"/>
              <a:t>en</a:t>
            </a:r>
            <a:r>
              <a:rPr dirty="0"/>
              <a:t> cache.</a:t>
            </a:r>
          </a:p>
          <a:p>
            <a:pPr marL="614298" indent="-555624" defTabSz="346709">
              <a:spcBef>
                <a:spcPts val="3000"/>
              </a:spcBef>
              <a:buClr>
                <a:srgbClr val="374151"/>
              </a:buClr>
              <a:buSzPct val="100000"/>
              <a:buFont typeface="Times-Roman"/>
              <a:buAutoNum type="arabicPeriod"/>
              <a:defRPr sz="2100">
                <a:effectLst>
                  <a:outerShdw blurRad="10668" dist="5334" rotWithShape="0">
                    <a:srgbClr val="FFFFFF">
                      <a:alpha val="45000"/>
                    </a:srgbClr>
                  </a:outerShdw>
                </a:effectLst>
              </a:defRPr>
            </a:pPr>
            <a:r>
              <a:rPr dirty="0"/>
              <a:t>Temps de </a:t>
            </a:r>
            <a:r>
              <a:rPr dirty="0" err="1"/>
              <a:t>réponse</a:t>
            </a:r>
            <a:r>
              <a:rPr dirty="0"/>
              <a:t> des API : Les API </a:t>
            </a:r>
            <a:r>
              <a:rPr dirty="0" err="1"/>
              <a:t>utilisées</a:t>
            </a:r>
            <a:r>
              <a:rPr dirty="0"/>
              <a:t> pour la communication entre le frontend et le backend </a:t>
            </a:r>
            <a:r>
              <a:rPr dirty="0" err="1"/>
              <a:t>doivent</a:t>
            </a:r>
            <a:r>
              <a:rPr dirty="0"/>
              <a:t> </a:t>
            </a:r>
            <a:r>
              <a:rPr dirty="0" err="1"/>
              <a:t>offrir</a:t>
            </a:r>
            <a:r>
              <a:rPr dirty="0"/>
              <a:t> des temps de </a:t>
            </a:r>
            <a:r>
              <a:rPr dirty="0" err="1"/>
              <a:t>réponse</a:t>
            </a:r>
            <a:r>
              <a:rPr dirty="0"/>
              <a:t> </a:t>
            </a:r>
            <a:r>
              <a:rPr dirty="0" err="1"/>
              <a:t>rapides</a:t>
            </a:r>
            <a:r>
              <a:rPr dirty="0"/>
              <a:t>, </a:t>
            </a:r>
            <a:r>
              <a:rPr dirty="0" err="1"/>
              <a:t>afin</a:t>
            </a:r>
            <a:r>
              <a:rPr dirty="0"/>
              <a:t> de </a:t>
            </a:r>
            <a:r>
              <a:rPr dirty="0" err="1"/>
              <a:t>minimiser</a:t>
            </a:r>
            <a:r>
              <a:rPr dirty="0"/>
              <a:t> les </a:t>
            </a:r>
            <a:r>
              <a:rPr dirty="0" err="1"/>
              <a:t>délais</a:t>
            </a:r>
            <a:r>
              <a:rPr dirty="0"/>
              <a:t> </a:t>
            </a:r>
            <a:r>
              <a:rPr dirty="0" err="1"/>
              <a:t>d'attente</a:t>
            </a:r>
            <a:r>
              <a:rPr dirty="0"/>
              <a:t> pour les </a:t>
            </a:r>
            <a:r>
              <a:rPr dirty="0" err="1"/>
              <a:t>requêtes</a:t>
            </a:r>
            <a:r>
              <a:rPr dirty="0"/>
              <a:t> et les mises à jour des </a:t>
            </a:r>
            <a:r>
              <a:rPr dirty="0" err="1"/>
              <a:t>données</a:t>
            </a:r>
            <a:r>
              <a:rPr dirty="0"/>
              <a:t>. </a:t>
            </a:r>
            <a:r>
              <a:rPr dirty="0" err="1"/>
              <a:t>Cela</a:t>
            </a:r>
            <a:r>
              <a:rPr dirty="0"/>
              <a:t> </a:t>
            </a:r>
            <a:r>
              <a:rPr dirty="0" err="1"/>
              <a:t>peut</a:t>
            </a:r>
            <a:r>
              <a:rPr dirty="0"/>
              <a:t> </a:t>
            </a:r>
            <a:r>
              <a:rPr dirty="0" err="1"/>
              <a:t>être</a:t>
            </a:r>
            <a:r>
              <a:rPr dirty="0"/>
              <a:t> </a:t>
            </a:r>
            <a:r>
              <a:rPr dirty="0" err="1"/>
              <a:t>réalisé</a:t>
            </a:r>
            <a:r>
              <a:rPr dirty="0"/>
              <a:t> </a:t>
            </a:r>
            <a:r>
              <a:rPr dirty="0" err="1"/>
              <a:t>en</a:t>
            </a:r>
            <a:r>
              <a:rPr dirty="0"/>
              <a:t> </a:t>
            </a:r>
            <a:r>
              <a:rPr dirty="0" err="1"/>
              <a:t>optimisant</a:t>
            </a:r>
            <a:r>
              <a:rPr dirty="0"/>
              <a:t> les performances du backend avec Symfony, </a:t>
            </a:r>
            <a:r>
              <a:rPr dirty="0" err="1"/>
              <a:t>en</a:t>
            </a:r>
            <a:r>
              <a:rPr dirty="0"/>
              <a:t> </a:t>
            </a:r>
            <a:r>
              <a:rPr dirty="0" err="1"/>
              <a:t>utilisant</a:t>
            </a:r>
            <a:r>
              <a:rPr dirty="0"/>
              <a:t> des techniques de mise </a:t>
            </a:r>
            <a:r>
              <a:rPr dirty="0" err="1"/>
              <a:t>en</a:t>
            </a:r>
            <a:r>
              <a:rPr dirty="0"/>
              <a:t> cache et </a:t>
            </a:r>
            <a:r>
              <a:rPr dirty="0" err="1"/>
              <a:t>en</a:t>
            </a:r>
            <a:r>
              <a:rPr dirty="0"/>
              <a:t> </a:t>
            </a:r>
            <a:r>
              <a:rPr dirty="0" err="1"/>
              <a:t>optimisant</a:t>
            </a:r>
            <a:r>
              <a:rPr dirty="0"/>
              <a:t> les </a:t>
            </a:r>
            <a:r>
              <a:rPr dirty="0" err="1"/>
              <a:t>requêtes</a:t>
            </a:r>
            <a:r>
              <a:rPr dirty="0"/>
              <a:t> et les </a:t>
            </a:r>
            <a:r>
              <a:rPr dirty="0" err="1"/>
              <a:t>réponses</a:t>
            </a:r>
            <a:r>
              <a:rPr dirty="0"/>
              <a:t> JSON.</a:t>
            </a:r>
          </a:p>
          <a:p>
            <a:pPr marL="614298" indent="-555624" defTabSz="346709">
              <a:spcBef>
                <a:spcPts val="3000"/>
              </a:spcBef>
              <a:buClr>
                <a:srgbClr val="374151"/>
              </a:buClr>
              <a:buSzPct val="100000"/>
              <a:buFont typeface="Times-Roman"/>
              <a:buAutoNum type="arabicPeriod"/>
              <a:defRPr sz="2100">
                <a:effectLst>
                  <a:outerShdw blurRad="10668" dist="5334" rotWithShape="0">
                    <a:srgbClr val="FFFFFF">
                      <a:alpha val="45000"/>
                    </a:srgbClr>
                  </a:outerShdw>
                </a:effectLst>
              </a:defRPr>
            </a:pPr>
            <a:r>
              <a:rPr dirty="0"/>
              <a:t>Gestion de la charge : </a:t>
            </a:r>
            <a:r>
              <a:rPr dirty="0" err="1"/>
              <a:t>L'application</a:t>
            </a:r>
            <a:r>
              <a:rPr dirty="0"/>
              <a:t> doit </a:t>
            </a:r>
            <a:r>
              <a:rPr dirty="0" err="1"/>
              <a:t>être</a:t>
            </a:r>
            <a:r>
              <a:rPr dirty="0"/>
              <a:t> capable de </a:t>
            </a:r>
            <a:r>
              <a:rPr dirty="0" err="1"/>
              <a:t>gérer</a:t>
            </a:r>
            <a:r>
              <a:rPr dirty="0"/>
              <a:t> </a:t>
            </a:r>
            <a:r>
              <a:rPr dirty="0" err="1"/>
              <a:t>efficacement</a:t>
            </a:r>
            <a:r>
              <a:rPr dirty="0"/>
              <a:t> les pics de charge, </a:t>
            </a:r>
            <a:r>
              <a:rPr dirty="0" err="1"/>
              <a:t>tels</a:t>
            </a:r>
            <a:r>
              <a:rPr dirty="0"/>
              <a:t> que les </a:t>
            </a:r>
            <a:r>
              <a:rPr dirty="0" err="1"/>
              <a:t>périodes</a:t>
            </a:r>
            <a:r>
              <a:rPr dirty="0"/>
              <a:t> de forte affluence </a:t>
            </a:r>
            <a:r>
              <a:rPr dirty="0" err="1"/>
              <a:t>ou</a:t>
            </a:r>
            <a:r>
              <a:rPr dirty="0"/>
              <a:t> les moments de promotion </a:t>
            </a:r>
            <a:r>
              <a:rPr dirty="0" err="1"/>
              <a:t>spéciale</a:t>
            </a:r>
            <a:r>
              <a:rPr dirty="0"/>
              <a:t>. </a:t>
            </a:r>
            <a:r>
              <a:rPr dirty="0" err="1"/>
              <a:t>Cela</a:t>
            </a:r>
            <a:r>
              <a:rPr dirty="0"/>
              <a:t> </a:t>
            </a:r>
            <a:r>
              <a:rPr dirty="0" err="1"/>
              <a:t>peut</a:t>
            </a:r>
            <a:r>
              <a:rPr dirty="0"/>
              <a:t> </a:t>
            </a:r>
            <a:r>
              <a:rPr dirty="0" err="1"/>
              <a:t>être</a:t>
            </a:r>
            <a:r>
              <a:rPr dirty="0"/>
              <a:t> </a:t>
            </a:r>
            <a:r>
              <a:rPr dirty="0" err="1"/>
              <a:t>réalisé</a:t>
            </a:r>
            <a:r>
              <a:rPr dirty="0"/>
              <a:t> </a:t>
            </a:r>
            <a:r>
              <a:rPr dirty="0" err="1"/>
              <a:t>en</a:t>
            </a:r>
            <a:r>
              <a:rPr dirty="0"/>
              <a:t> </a:t>
            </a:r>
            <a:r>
              <a:rPr dirty="0" err="1"/>
              <a:t>utilisant</a:t>
            </a:r>
            <a:r>
              <a:rPr dirty="0"/>
              <a:t> des techniques de mise </a:t>
            </a:r>
            <a:r>
              <a:rPr dirty="0" err="1"/>
              <a:t>en</a:t>
            </a:r>
            <a:r>
              <a:rPr dirty="0"/>
              <a:t> cache, </a:t>
            </a:r>
            <a:r>
              <a:rPr dirty="0" err="1"/>
              <a:t>en</a:t>
            </a:r>
            <a:r>
              <a:rPr dirty="0"/>
              <a:t> </a:t>
            </a:r>
            <a:r>
              <a:rPr dirty="0" err="1"/>
              <a:t>mettant</a:t>
            </a:r>
            <a:r>
              <a:rPr dirty="0"/>
              <a:t> </a:t>
            </a:r>
            <a:r>
              <a:rPr dirty="0" err="1"/>
              <a:t>en</a:t>
            </a:r>
            <a:r>
              <a:rPr dirty="0"/>
              <a:t> place </a:t>
            </a:r>
            <a:r>
              <a:rPr dirty="0" err="1"/>
              <a:t>une</a:t>
            </a:r>
            <a:r>
              <a:rPr dirty="0"/>
              <a:t> infrastructure de </a:t>
            </a:r>
            <a:r>
              <a:rPr dirty="0" err="1"/>
              <a:t>serveurs</a:t>
            </a:r>
            <a:r>
              <a:rPr dirty="0"/>
              <a:t> </a:t>
            </a:r>
            <a:r>
              <a:rPr dirty="0" err="1"/>
              <a:t>évolutifs</a:t>
            </a:r>
            <a:r>
              <a:rPr dirty="0"/>
              <a:t> et </a:t>
            </a:r>
            <a:r>
              <a:rPr dirty="0" err="1"/>
              <a:t>en</a:t>
            </a:r>
            <a:r>
              <a:rPr dirty="0"/>
              <a:t> </a:t>
            </a:r>
            <a:r>
              <a:rPr dirty="0" err="1"/>
              <a:t>optimisant</a:t>
            </a:r>
            <a:r>
              <a:rPr dirty="0"/>
              <a:t> les performances du code.</a:t>
            </a:r>
          </a:p>
          <a:p>
            <a:pPr marL="614298" indent="-555624" defTabSz="346709">
              <a:spcBef>
                <a:spcPts val="3000"/>
              </a:spcBef>
              <a:buClr>
                <a:srgbClr val="374151"/>
              </a:buClr>
              <a:buSzPct val="100000"/>
              <a:buFont typeface="Times-Roman"/>
              <a:buAutoNum type="arabicPeriod"/>
              <a:defRPr sz="2100">
                <a:effectLst>
                  <a:outerShdw blurRad="10668" dist="5334" rotWithShape="0">
                    <a:srgbClr val="FFFFFF">
                      <a:alpha val="45000"/>
                    </a:srgbClr>
                  </a:outerShdw>
                </a:effectLst>
              </a:defRPr>
            </a:pPr>
            <a:r>
              <a:rPr dirty="0" err="1"/>
              <a:t>Suivi</a:t>
            </a:r>
            <a:r>
              <a:rPr dirty="0"/>
              <a:t> des performances : Il </a:t>
            </a:r>
            <a:r>
              <a:rPr dirty="0" err="1"/>
              <a:t>est</a:t>
            </a:r>
            <a:r>
              <a:rPr dirty="0"/>
              <a:t> important de </a:t>
            </a:r>
            <a:r>
              <a:rPr dirty="0" err="1"/>
              <a:t>mettre</a:t>
            </a:r>
            <a:r>
              <a:rPr dirty="0"/>
              <a:t> </a:t>
            </a:r>
            <a:r>
              <a:rPr dirty="0" err="1"/>
              <a:t>en</a:t>
            </a:r>
            <a:r>
              <a:rPr dirty="0"/>
              <a:t> place des </a:t>
            </a:r>
            <a:r>
              <a:rPr dirty="0" err="1"/>
              <a:t>outils</a:t>
            </a:r>
            <a:r>
              <a:rPr dirty="0"/>
              <a:t> de </a:t>
            </a:r>
            <a:r>
              <a:rPr dirty="0" err="1"/>
              <a:t>suivi</a:t>
            </a:r>
            <a:r>
              <a:rPr dirty="0"/>
              <a:t> des performances </a:t>
            </a:r>
            <a:r>
              <a:rPr dirty="0" err="1"/>
              <a:t>tels</a:t>
            </a:r>
            <a:r>
              <a:rPr dirty="0"/>
              <a:t> que des </a:t>
            </a:r>
            <a:r>
              <a:rPr dirty="0" err="1"/>
              <a:t>journaux</a:t>
            </a:r>
            <a:r>
              <a:rPr dirty="0"/>
              <a:t>, des </a:t>
            </a:r>
            <a:r>
              <a:rPr dirty="0" err="1"/>
              <a:t>outils</a:t>
            </a:r>
            <a:r>
              <a:rPr dirty="0"/>
              <a:t> de surveillance et des </a:t>
            </a:r>
            <a:r>
              <a:rPr dirty="0" err="1"/>
              <a:t>mesures</a:t>
            </a:r>
            <a:r>
              <a:rPr dirty="0"/>
              <a:t> de performances pour identifier les </a:t>
            </a:r>
            <a:r>
              <a:rPr dirty="0" err="1"/>
              <a:t>goulots</a:t>
            </a:r>
            <a:r>
              <a:rPr dirty="0"/>
              <a:t> </a:t>
            </a:r>
            <a:r>
              <a:rPr dirty="0" err="1"/>
              <a:t>d'étranglement</a:t>
            </a:r>
            <a:r>
              <a:rPr dirty="0"/>
              <a:t>, les </a:t>
            </a:r>
            <a:r>
              <a:rPr dirty="0" err="1"/>
              <a:t>problèmes</a:t>
            </a:r>
            <a:r>
              <a:rPr dirty="0"/>
              <a:t> de performances et les </a:t>
            </a:r>
            <a:r>
              <a:rPr dirty="0" err="1"/>
              <a:t>opportunités</a:t>
            </a:r>
            <a:r>
              <a:rPr dirty="0"/>
              <a:t> </a:t>
            </a:r>
            <a:r>
              <a:rPr dirty="0" err="1"/>
              <a:t>d'optimisation</a:t>
            </a:r>
            <a:r>
              <a:rPr dirty="0"/>
              <a:t>.</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5. UI/UX"/>
          <p:cNvSpPr txBox="1">
            <a:spLocks noGrp="1"/>
          </p:cNvSpPr>
          <p:nvPr>
            <p:ph type="title"/>
          </p:nvPr>
        </p:nvSpPr>
        <p:spPr>
          <a:prstGeom prst="rect">
            <a:avLst/>
          </a:prstGeom>
        </p:spPr>
        <p:txBody>
          <a:bodyPr/>
          <a:lstStyle>
            <a:lvl1pPr>
              <a:defRPr sz="7500" spc="375">
                <a:latin typeface="Chalkduster"/>
                <a:ea typeface="Chalkduster"/>
                <a:cs typeface="Chalkduster"/>
                <a:sym typeface="Chalkduster"/>
              </a:defRPr>
            </a:lvl1pPr>
          </a:lstStyle>
          <a:p>
            <a:r>
              <a:rPr dirty="0"/>
              <a:t>5. UI/UX</a:t>
            </a:r>
          </a:p>
        </p:txBody>
      </p:sp>
      <p:sp>
        <p:nvSpPr>
          <p:cNvPr id="174" name="Le design du site : de vente de prestations de beauté devrait être à la fois attractif et fonctionnel pour offrir une expérience utilisateur agréable. Voici quelques éléments clés à prendre en compte pour le design du site :"/>
          <p:cNvSpPr txBox="1">
            <a:spLocks noGrp="1"/>
          </p:cNvSpPr>
          <p:nvPr>
            <p:ph type="body" idx="1"/>
          </p:nvPr>
        </p:nvSpPr>
        <p:spPr>
          <a:prstGeom prst="rect">
            <a:avLst/>
          </a:prstGeom>
        </p:spPr>
        <p:txBody>
          <a:bodyPr/>
          <a:lstStyle>
            <a:lvl1pPr marL="0" indent="0">
              <a:buSzTx/>
              <a:buNone/>
            </a:lvl1pPr>
          </a:lstStyle>
          <a:p>
            <a:r>
              <a:rPr dirty="0"/>
              <a:t>Le design du site : de vente de </a:t>
            </a:r>
            <a:r>
              <a:rPr dirty="0" err="1"/>
              <a:t>prestations</a:t>
            </a:r>
            <a:r>
              <a:rPr dirty="0"/>
              <a:t> de </a:t>
            </a:r>
            <a:r>
              <a:rPr dirty="0" err="1"/>
              <a:t>beauté</a:t>
            </a:r>
            <a:r>
              <a:rPr dirty="0"/>
              <a:t> </a:t>
            </a:r>
            <a:r>
              <a:rPr dirty="0" err="1"/>
              <a:t>devrait</a:t>
            </a:r>
            <a:r>
              <a:rPr dirty="0"/>
              <a:t> </a:t>
            </a:r>
            <a:r>
              <a:rPr dirty="0" err="1"/>
              <a:t>être</a:t>
            </a:r>
            <a:r>
              <a:rPr dirty="0"/>
              <a:t> à la </a:t>
            </a:r>
            <a:r>
              <a:rPr dirty="0" err="1"/>
              <a:t>fois</a:t>
            </a:r>
            <a:r>
              <a:rPr dirty="0"/>
              <a:t> </a:t>
            </a:r>
            <a:r>
              <a:rPr dirty="0" err="1"/>
              <a:t>attractif</a:t>
            </a:r>
            <a:r>
              <a:rPr dirty="0"/>
              <a:t> et </a:t>
            </a:r>
            <a:r>
              <a:rPr dirty="0" err="1"/>
              <a:t>fonctionnel</a:t>
            </a:r>
            <a:r>
              <a:rPr dirty="0"/>
              <a:t> pour </a:t>
            </a:r>
            <a:r>
              <a:rPr dirty="0" err="1"/>
              <a:t>offrir</a:t>
            </a:r>
            <a:r>
              <a:rPr dirty="0"/>
              <a:t> </a:t>
            </a:r>
            <a:r>
              <a:rPr dirty="0" err="1"/>
              <a:t>une</a:t>
            </a:r>
            <a:r>
              <a:rPr dirty="0"/>
              <a:t> </a:t>
            </a:r>
            <a:r>
              <a:rPr dirty="0" err="1"/>
              <a:t>expérience</a:t>
            </a:r>
            <a:r>
              <a:rPr dirty="0"/>
              <a:t> </a:t>
            </a:r>
            <a:r>
              <a:rPr dirty="0" err="1"/>
              <a:t>utilisateur</a:t>
            </a:r>
            <a:r>
              <a:rPr dirty="0"/>
              <a:t> </a:t>
            </a:r>
            <a:r>
              <a:rPr dirty="0" err="1"/>
              <a:t>agréable</a:t>
            </a:r>
            <a:r>
              <a:rPr dirty="0"/>
              <a:t>. </a:t>
            </a:r>
            <a:r>
              <a:rPr dirty="0" err="1"/>
              <a:t>Voici</a:t>
            </a:r>
            <a:r>
              <a:rPr dirty="0"/>
              <a:t> </a:t>
            </a:r>
            <a:r>
              <a:rPr dirty="0" err="1"/>
              <a:t>quelques</a:t>
            </a:r>
            <a:r>
              <a:rPr dirty="0"/>
              <a:t> </a:t>
            </a:r>
            <a:r>
              <a:rPr dirty="0" err="1"/>
              <a:t>éléments</a:t>
            </a:r>
            <a:r>
              <a:rPr dirty="0"/>
              <a:t> </a:t>
            </a:r>
            <a:r>
              <a:rPr dirty="0" err="1"/>
              <a:t>clés</a:t>
            </a:r>
            <a:r>
              <a:rPr dirty="0"/>
              <a:t> à prendre </a:t>
            </a:r>
            <a:r>
              <a:rPr dirty="0" err="1"/>
              <a:t>en</a:t>
            </a:r>
            <a:r>
              <a:rPr dirty="0"/>
              <a:t> </a:t>
            </a:r>
            <a:r>
              <a:rPr dirty="0" err="1"/>
              <a:t>compte</a:t>
            </a:r>
            <a:r>
              <a:rPr dirty="0"/>
              <a:t> pour le design du site :</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77"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Création du logo</a:t>
            </a:r>
          </a:p>
        </p:txBody>
      </p:sp>
      <p:sp>
        <p:nvSpPr>
          <p:cNvPr id="178" name="Espace réservé du texte 4"/>
          <p:cNvSpPr txBox="1">
            <a:spLocks noGrp="1"/>
          </p:cNvSpPr>
          <p:nvPr>
            <p:ph type="body" idx="1"/>
          </p:nvPr>
        </p:nvSpPr>
        <p:spPr>
          <a:prstGeom prst="rect">
            <a:avLst/>
          </a:prstGeom>
        </p:spPr>
        <p:txBody>
          <a:bodyPr/>
          <a:lstStyle/>
          <a:p>
            <a:pPr marL="0" indent="0" defTabSz="454025">
              <a:spcBef>
                <a:spcPts val="4000"/>
              </a:spcBef>
              <a:buSzTx/>
              <a:buNone/>
              <a:defRPr sz="2750">
                <a:effectLst>
                  <a:outerShdw blurRad="13970" dist="6985" rotWithShape="0">
                    <a:srgbClr val="FFFFFF">
                      <a:alpha val="45000"/>
                    </a:srgbClr>
                  </a:outerShdw>
                </a:effectLst>
              </a:defRPr>
            </a:pPr>
            <a:r>
              <a:t>Pour notre site internet, j'ai créé un logo simple et élégant qui reflète l'activité de notre entreprise et offre une identité visuelle distinctive pour notre marque. J'ai utilisé une icône représentant une fleur stylisée en rose pâle, qui rappelle l'activité de notre site internet, qui propose des prestations de beauté. Le nom de notre entreprise est écrit en dessous de l'icône avec une police de caractères sans serif moderne et élégante.</a:t>
            </a:r>
          </a:p>
          <a:p>
            <a:pPr marL="0" indent="0" defTabSz="454025">
              <a:spcBef>
                <a:spcPts val="4000"/>
              </a:spcBef>
              <a:buSzTx/>
              <a:buNone/>
              <a:defRPr sz="2750">
                <a:effectLst>
                  <a:outerShdw blurRad="13970" dist="6985" rotWithShape="0">
                    <a:srgbClr val="FFFFFF">
                      <a:alpha val="45000"/>
                    </a:srgbClr>
                  </a:outerShdw>
                </a:effectLst>
              </a:defRPr>
            </a:pPr>
            <a:r>
              <a:t>Pour créer ce logo, j'ai utilisé le logiciel Adobe Illustrator, qui offre des outils avancés pour créer des illustrations vectorielles et des graphiques. J'ai commencé par dessiner une esquisse de l'icône de fleur à la main, puis j'ai importé cette esquisse dans Illustrator pour la numériser. J'ai ensuite utilisé les outils d'édition et de vectorisation pour affiner l'icône et la rendre plus précise et esthétique.</a:t>
            </a:r>
          </a:p>
          <a:p>
            <a:pPr marL="0" indent="0" defTabSz="454025">
              <a:spcBef>
                <a:spcPts val="4000"/>
              </a:spcBef>
              <a:buSzTx/>
              <a:buNone/>
              <a:defRPr sz="2750">
                <a:effectLst>
                  <a:outerShdw blurRad="13970" dist="6985" rotWithShape="0">
                    <a:srgbClr val="FFFFFF">
                      <a:alpha val="45000"/>
                    </a:srgbClr>
                  </a:outerShdw>
                </a:effectLst>
              </a:defRPr>
            </a:pPr>
            <a:r>
              <a:t>Pour la police de caractères, j'ai choisi la police "Montserrat", qui est une police sans serif élégante et moderne. J'ai ensuite modifié la taille, la couleur et l'espacement de la police pour créer une présentation cohérente avec notre identité visuelle.</a:t>
            </a:r>
          </a:p>
          <a:p>
            <a:pPr marL="0" indent="0" defTabSz="454025">
              <a:spcBef>
                <a:spcPts val="4000"/>
              </a:spcBef>
              <a:buSzTx/>
              <a:buNone/>
              <a:defRPr sz="2750">
                <a:effectLst>
                  <a:outerShdw blurRad="13970" dist="6985" rotWithShape="0">
                    <a:srgbClr val="FFFFFF">
                      <a:alpha val="45000"/>
                    </a:srgbClr>
                  </a:outerShdw>
                </a:effectLst>
              </a:defRPr>
            </a:pPr>
            <a:r>
              <a:t>Enfin, j'ai exporté le logo sous différents formats pour l'utiliser sur notre site internet, ainsi que pour l'impression et les médias sociaux.</a:t>
            </a:r>
          </a:p>
          <a:p>
            <a:pPr marL="0" indent="0" defTabSz="454025">
              <a:spcBef>
                <a:spcPts val="4000"/>
              </a:spcBef>
              <a:buSzTx/>
              <a:buNone/>
              <a:defRPr sz="2750">
                <a:effectLst>
                  <a:outerShdw blurRad="13970" dist="6985" rotWithShape="0">
                    <a:srgbClr val="FFFFFF">
                      <a:alpha val="45000"/>
                    </a:srgbClr>
                  </a:outerShdw>
                </a:effectLst>
              </a:defRPr>
            </a:pPr>
            <a:r>
              <a:t>Le logo que j'ai créé offre une identité visuelle distinctive pour notre marque, tout en reflétant l'activité de notre entreprise. </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hoix de la typographie"/>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Choix de la typographie</a:t>
            </a:r>
          </a:p>
        </p:txBody>
      </p:sp>
      <p:sp>
        <p:nvSpPr>
          <p:cNvPr id="181" name="Pour notre site internet, j'ai choisi une typographie simple et facile à lire pour offrir une expérience utilisateur agréable et cohérente.…"/>
          <p:cNvSpPr txBox="1">
            <a:spLocks noGrp="1"/>
          </p:cNvSpPr>
          <p:nvPr>
            <p:ph type="body" idx="1"/>
          </p:nvPr>
        </p:nvSpPr>
        <p:spPr>
          <a:prstGeom prst="rect">
            <a:avLst/>
          </a:prstGeom>
        </p:spPr>
        <p:txBody>
          <a:bodyPr/>
          <a:lstStyle/>
          <a:p>
            <a:pPr marL="0" indent="0" defTabSz="346709">
              <a:spcBef>
                <a:spcPts val="3000"/>
              </a:spcBef>
              <a:buSzTx/>
              <a:buNone/>
              <a:defRPr sz="2100" b="1">
                <a:effectLst>
                  <a:outerShdw blurRad="10668" dist="5334" rotWithShape="0">
                    <a:srgbClr val="FFFFFF">
                      <a:alpha val="45000"/>
                    </a:srgbClr>
                  </a:outerShdw>
                </a:effectLst>
              </a:defRPr>
            </a:pPr>
            <a:endParaRPr/>
          </a:p>
          <a:p>
            <a:pPr marL="0" indent="0" defTabSz="346709">
              <a:spcBef>
                <a:spcPts val="3000"/>
              </a:spcBef>
              <a:buSzTx/>
              <a:buNone/>
              <a:defRPr sz="2100">
                <a:effectLst>
                  <a:outerShdw blurRad="10668" dist="5334" rotWithShape="0">
                    <a:srgbClr val="FFFFFF">
                      <a:alpha val="45000"/>
                    </a:srgbClr>
                  </a:outerShdw>
                </a:effectLst>
              </a:defRPr>
            </a:pPr>
            <a:r>
              <a:t>Pour notre site internet, j'ai choisi une typographie simple et facile à lire pour offrir une expérience utilisateur agréable et cohérente. </a:t>
            </a:r>
          </a:p>
          <a:p>
            <a:pPr marL="0" indent="0" defTabSz="346709">
              <a:spcBef>
                <a:spcPts val="3000"/>
              </a:spcBef>
              <a:buSzTx/>
              <a:buNone/>
              <a:defRPr sz="2100">
                <a:effectLst>
                  <a:outerShdw blurRad="10668" dist="5334" rotWithShape="0">
                    <a:srgbClr val="FFFFFF">
                      <a:alpha val="45000"/>
                    </a:srgbClr>
                  </a:outerShdw>
                </a:effectLst>
              </a:defRPr>
            </a:pPr>
            <a:r>
              <a:t>J'ai utilisé la police de caractères "Open Sans" pour le texte principal, qui est une police sans serif propre et élégante qui offre une grande lisibilité.</a:t>
            </a:r>
          </a:p>
          <a:p>
            <a:pPr marL="0" indent="0" defTabSz="346709">
              <a:spcBef>
                <a:spcPts val="3000"/>
              </a:spcBef>
              <a:buSzTx/>
              <a:buNone/>
              <a:defRPr sz="2100">
                <a:effectLst>
                  <a:outerShdw blurRad="10668" dist="5334" rotWithShape="0">
                    <a:srgbClr val="FFFFFF">
                      <a:alpha val="45000"/>
                    </a:srgbClr>
                  </a:outerShdw>
                </a:effectLst>
              </a:defRPr>
            </a:pPr>
            <a:r>
              <a:t>J'ai également utilisé la police de caractères "Lato" pour les titres et les en-têtes de page. Cette police sans serif offre un design moderne et élégant tout en étant facile </a:t>
            </a:r>
          </a:p>
          <a:p>
            <a:pPr marL="0" indent="0" defTabSz="346709">
              <a:spcBef>
                <a:spcPts val="3000"/>
              </a:spcBef>
              <a:buSzTx/>
              <a:buNone/>
              <a:defRPr sz="2100">
                <a:effectLst>
                  <a:outerShdw blurRad="10668" dist="5334" rotWithShape="0">
                    <a:srgbClr val="FFFFFF">
                      <a:alpha val="45000"/>
                    </a:srgbClr>
                  </a:outerShdw>
                </a:effectLst>
              </a:defRPr>
            </a:pPr>
            <a:r>
              <a:t>à lire et à naviguer pour les visiteurs.</a:t>
            </a:r>
          </a:p>
          <a:p>
            <a:pPr marL="0" indent="0" defTabSz="346709">
              <a:spcBef>
                <a:spcPts val="3000"/>
              </a:spcBef>
              <a:buSzTx/>
              <a:buNone/>
              <a:defRPr sz="2100">
                <a:effectLst>
                  <a:outerShdw blurRad="10668" dist="5334" rotWithShape="0">
                    <a:srgbClr val="FFFFFF">
                      <a:alpha val="45000"/>
                    </a:srgbClr>
                  </a:outerShdw>
                </a:effectLst>
              </a:defRPr>
            </a:pPr>
            <a:r>
              <a:t>En utilisant ces deux polices de caractères, j'ai créé une présentation cohérente à travers toutes les pages de notre site internet. Cela permet aux visiteurs de </a:t>
            </a:r>
          </a:p>
          <a:p>
            <a:pPr marL="0" indent="0" defTabSz="346709">
              <a:spcBef>
                <a:spcPts val="3000"/>
              </a:spcBef>
              <a:buSzTx/>
              <a:buNone/>
              <a:defRPr sz="2100">
                <a:effectLst>
                  <a:outerShdw blurRad="10668" dist="5334" rotWithShape="0">
                    <a:srgbClr val="FFFFFF">
                      <a:alpha val="45000"/>
                    </a:srgbClr>
                  </a:outerShdw>
                </a:effectLst>
              </a:defRPr>
            </a:pPr>
            <a:r>
              <a:t>naviguer facilement sur le site et de trouver les informations qu'ils cherchent sans difficulté.</a:t>
            </a:r>
          </a:p>
          <a:p>
            <a:pPr marL="0" indent="0" defTabSz="346709">
              <a:spcBef>
                <a:spcPts val="3000"/>
              </a:spcBef>
              <a:buSzTx/>
              <a:buNone/>
              <a:defRPr sz="2100">
                <a:effectLst>
                  <a:outerShdw blurRad="10668" dist="5334" rotWithShape="0">
                    <a:srgbClr val="FFFFFF">
                      <a:alpha val="45000"/>
                    </a:srgbClr>
                  </a:outerShdw>
                </a:effectLst>
              </a:defRPr>
            </a:pPr>
            <a:r>
              <a:t>Enfin, j'ai utilisé des tailles de police variées pour mettre en valeur les éléments de la page. J'ai utilisé des tailles plus grandes pour les titres et les en-têtes de page, </a:t>
            </a:r>
          </a:p>
          <a:p>
            <a:pPr marL="0" indent="0" defTabSz="346709">
              <a:spcBef>
                <a:spcPts val="3000"/>
              </a:spcBef>
              <a:buSzTx/>
              <a:buNone/>
              <a:defRPr sz="2100">
                <a:effectLst>
                  <a:outerShdw blurRad="10668" dist="5334" rotWithShape="0">
                    <a:srgbClr val="FFFFFF">
                      <a:alpha val="45000"/>
                    </a:srgbClr>
                  </a:outerShdw>
                </a:effectLst>
              </a:defRPr>
            </a:pPr>
            <a:r>
              <a:t>et des tailles plus petites pour le texte principal et les descriptions. Cela permet de créer une hiérarchie visuelle claire pour les visiteurs et de les guider à travers l</a:t>
            </a:r>
          </a:p>
          <a:p>
            <a:pPr marL="0" indent="0" defTabSz="346709">
              <a:spcBef>
                <a:spcPts val="3000"/>
              </a:spcBef>
              <a:buSzTx/>
              <a:buNone/>
              <a:defRPr sz="2100">
                <a:effectLst>
                  <a:outerShdw blurRad="10668" dist="5334" rotWithShape="0">
                    <a:srgbClr val="FFFFFF">
                      <a:alpha val="45000"/>
                    </a:srgbClr>
                  </a:outerShdw>
                </a:effectLst>
              </a:defRPr>
            </a:pPr>
            <a:r>
              <a:t>e site de manière intuitive.</a:t>
            </a:r>
          </a:p>
          <a:p>
            <a:pPr marL="0" indent="0" defTabSz="346709">
              <a:spcBef>
                <a:spcPts val="3000"/>
              </a:spcBef>
              <a:buSzTx/>
              <a:buNone/>
              <a:defRPr sz="2100">
                <a:effectLst>
                  <a:outerShdw blurRad="10668" dist="5334" rotWithShape="0">
                    <a:srgbClr val="FFFFFF">
                      <a:alpha val="45000"/>
                    </a:srgbClr>
                  </a:outerShdw>
                </a:effectLst>
              </a:defRPr>
            </a:pPr>
            <a:r>
              <a:t>La typographie simple et facile à lire utilisée sur notre site internet offre une expérience utilisateur agréable et cohérente, tout en permettant aux visiteurs </a:t>
            </a:r>
          </a:p>
          <a:p>
            <a:pPr marL="0" indent="0" defTabSz="346709">
              <a:spcBef>
                <a:spcPts val="3000"/>
              </a:spcBef>
              <a:buSzTx/>
              <a:buNone/>
              <a:defRPr sz="2100">
                <a:effectLst>
                  <a:outerShdw blurRad="10668" dist="5334" rotWithShape="0">
                    <a:srgbClr val="FFFFFF">
                      <a:alpha val="45000"/>
                    </a:srgbClr>
                  </a:outerShdw>
                </a:effectLst>
              </a:defRPr>
            </a:pPr>
            <a:r>
              <a:t>de naviguer facilement sur le site et de trouver les informations qu'ils cherchent sans difficulté.</a:t>
            </a:r>
          </a:p>
        </p:txBody>
      </p:sp>
      <p:sp>
        <p:nvSpPr>
          <p:cNvPr id="182" name="Texte"/>
          <p:cNvSpPr txBox="1"/>
          <p:nvPr/>
        </p:nvSpPr>
        <p:spPr>
          <a:xfrm>
            <a:off x="6597426" y="8684221"/>
            <a:ext cx="127001" cy="97760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899160">
              <a:lnSpc>
                <a:spcPct val="107916"/>
              </a:lnSpc>
              <a:spcBef>
                <a:spcPts val="1600"/>
              </a:spcBef>
              <a:defRPr sz="2200">
                <a:solidFill>
                  <a:srgbClr val="000000"/>
                </a:solidFill>
                <a:effectLst/>
                <a:uFill>
                  <a:solidFill>
                    <a:srgbClr val="000000"/>
                  </a:solidFill>
                </a:uFill>
                <a:latin typeface="Calibri"/>
                <a:ea typeface="Calibri"/>
                <a:cs typeface="Calibri"/>
                <a:sym typeface="Calibri"/>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Palette de couleur et identité"/>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Palette de couleur et identité</a:t>
            </a:r>
          </a:p>
        </p:txBody>
      </p:sp>
      <p:sp>
        <p:nvSpPr>
          <p:cNvPr id="185" name="Palette de couleur et identité…"/>
          <p:cNvSpPr txBox="1">
            <a:spLocks noGrp="1"/>
          </p:cNvSpPr>
          <p:nvPr>
            <p:ph type="body" idx="1"/>
          </p:nvPr>
        </p:nvSpPr>
        <p:spPr>
          <a:prstGeom prst="rect">
            <a:avLst/>
          </a:prstGeom>
        </p:spPr>
        <p:txBody>
          <a:bodyPr/>
          <a:lstStyle/>
          <a:p>
            <a:pPr marL="0" indent="0" defTabSz="404495">
              <a:spcBef>
                <a:spcPts val="3500"/>
              </a:spcBef>
              <a:buSzTx/>
              <a:buNone/>
              <a:defRPr sz="2450" b="1">
                <a:effectLst>
                  <a:outerShdw blurRad="12446" dist="6223" rotWithShape="0">
                    <a:srgbClr val="FFFFFF">
                      <a:alpha val="45000"/>
                    </a:srgbClr>
                  </a:outerShdw>
                </a:effectLst>
              </a:defRPr>
            </a:pPr>
            <a:r>
              <a:t>Palette de couleur et identité</a:t>
            </a:r>
          </a:p>
          <a:p>
            <a:pPr marL="0" indent="0" defTabSz="404495">
              <a:spcBef>
                <a:spcPts val="3500"/>
              </a:spcBef>
              <a:buSzTx/>
              <a:buNone/>
              <a:defRPr sz="2450">
                <a:effectLst>
                  <a:outerShdw blurRad="12446" dist="6223" rotWithShape="0">
                    <a:srgbClr val="FFFFFF">
                      <a:alpha val="45000"/>
                    </a:srgbClr>
                  </a:outerShdw>
                </a:effectLst>
              </a:defRPr>
            </a:pPr>
            <a:r>
              <a:t>Pour notre site internet, j'ai choisi une palette de couleurs douces et harmonieuses pour créer une ambiance agréable et relaxante pour les visiteurs. J'ai utilisé des couleurs pastel telles que le rose pâle, le beige, le blanc et le gris clair pour créer un design cohérent et esthétique.</a:t>
            </a:r>
          </a:p>
          <a:p>
            <a:pPr marL="0" indent="0" defTabSz="404495">
              <a:spcBef>
                <a:spcPts val="3500"/>
              </a:spcBef>
              <a:buSzTx/>
              <a:buNone/>
              <a:defRPr sz="2450">
                <a:effectLst>
                  <a:outerShdw blurRad="12446" dist="6223" rotWithShape="0">
                    <a:srgbClr val="FFFFFF">
                      <a:alpha val="45000"/>
                    </a:srgbClr>
                  </a:outerShdw>
                </a:effectLst>
              </a:defRPr>
            </a:pPr>
            <a:r>
              <a:t>La couleur principale utilisée sur le site est le rose pâle, qui est utilisé pour mettre en avant les éléments importants tels que les boutons de commande et les liens hypertexte. J'ai également utilisé cette couleur pour souligner les bordures et les blocs de texte, créant ainsi une présentation cohérente à travers toutes les pages.</a:t>
            </a:r>
          </a:p>
          <a:p>
            <a:pPr marL="0" indent="0" defTabSz="404495">
              <a:spcBef>
                <a:spcPts val="3500"/>
              </a:spcBef>
              <a:buSzTx/>
              <a:buNone/>
              <a:defRPr sz="2450">
                <a:effectLst>
                  <a:outerShdw blurRad="12446" dist="6223" rotWithShape="0">
                    <a:srgbClr val="FFFFFF">
                      <a:alpha val="45000"/>
                    </a:srgbClr>
                  </a:outerShdw>
                </a:effectLst>
              </a:defRPr>
            </a:pPr>
            <a:r>
              <a:t>En plus du rose pâle, j'ai utilisé le beige pour créer un fond doux pour les pages. Cela permet de mettre en valeur les éléments de contenu tels que les images et les textes. J'ai également utilisé des nuances de gris clair pour les bordures et les encadrements des éléments de la page.</a:t>
            </a:r>
          </a:p>
          <a:p>
            <a:pPr marL="0" indent="0" defTabSz="404495">
              <a:spcBef>
                <a:spcPts val="3500"/>
              </a:spcBef>
              <a:buSzTx/>
              <a:buNone/>
              <a:defRPr sz="2450">
                <a:effectLst>
                  <a:outerShdw blurRad="12446" dist="6223" rotWithShape="0">
                    <a:srgbClr val="FFFFFF">
                      <a:alpha val="45000"/>
                    </a:srgbClr>
                  </a:outerShdw>
                </a:effectLst>
              </a:defRPr>
            </a:pPr>
            <a:r>
              <a:t>Enfin, j'ai utilisé du blanc pour les arrière-plans des sections principales du site, créant ainsi une présentation épurée et claire pour les visiteurs. Cette utilisation du blanc a également permis de mettre en évidence les éléments les plus importants du site, tels que les boutons de commande et les liens hypertexte.</a:t>
            </a:r>
          </a:p>
          <a:p>
            <a:pPr marL="0" indent="0" defTabSz="404495">
              <a:spcBef>
                <a:spcPts val="3500"/>
              </a:spcBef>
              <a:buSzTx/>
              <a:buNone/>
              <a:defRPr sz="2450">
                <a:effectLst>
                  <a:outerShdw blurRad="12446" dist="6223" rotWithShape="0">
                    <a:srgbClr val="FFFFFF">
                      <a:alpha val="45000"/>
                    </a:srgbClr>
                  </a:outerShdw>
                </a:effectLst>
              </a:defRPr>
            </a:pPr>
            <a:r>
              <a:t>La palette de couleurs douces et harmonieuses utilisée sur notre site internet permet de créer une ambiance agréable et relaxante pour les visiteurs, tout en offrant une présentation esthétique et cohérente à travers toutes les pages.</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Espace réservé du pied de page 5"/>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88" name="Titre 1"/>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Zooning</a:t>
            </a:r>
          </a:p>
        </p:txBody>
      </p:sp>
      <p:sp>
        <p:nvSpPr>
          <p:cNvPr id="189" name="Espace réservé du texte 2"/>
          <p:cNvSpPr txBox="1">
            <a:spLocks noGrp="1"/>
          </p:cNvSpPr>
          <p:nvPr>
            <p:ph type="body" idx="1"/>
          </p:nvPr>
        </p:nvSpPr>
        <p:spPr>
          <a:prstGeom prst="rect">
            <a:avLst/>
          </a:prstGeom>
        </p:spPr>
        <p:txBody>
          <a:bodyPr/>
          <a:lstStyle>
            <a:lvl1pPr marL="0" indent="0">
              <a:buSzTx/>
              <a:buNone/>
            </a:lvl1pPr>
          </a:lstStyle>
          <a:p>
            <a:r>
              <a:t>ZOONIG</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Espace réservé du texte 2"/>
          <p:cNvSpPr txBox="1">
            <a:spLocks noGrp="1"/>
          </p:cNvSpPr>
          <p:nvPr>
            <p:ph type="body" idx="1"/>
          </p:nvPr>
        </p:nvSpPr>
        <p:spPr>
          <a:xfrm>
            <a:off x="971202" y="3803650"/>
            <a:ext cx="21285201" cy="8750300"/>
          </a:xfrm>
          <a:prstGeom prst="rect">
            <a:avLst/>
          </a:prstGeom>
        </p:spPr>
        <p:txBody>
          <a:bodyPr/>
          <a:lstStyle/>
          <a:p>
            <a:pPr marL="420623" indent="-420623" defTabSz="569594">
              <a:spcBef>
                <a:spcPts val="5000"/>
              </a:spcBef>
              <a:buBlip>
                <a:blip r:embed="rId2"/>
              </a:buBlip>
              <a:defRPr sz="3450">
                <a:effectLst>
                  <a:outerShdw blurRad="17526" dist="8763" rotWithShape="0">
                    <a:srgbClr val="FFFFFF">
                      <a:alpha val="45000"/>
                    </a:srgbClr>
                  </a:outerShdw>
                </a:effectLst>
              </a:defRPr>
            </a:pPr>
            <a:r>
              <a:t>9.ATTAQUE CSRF/INJECTION SQL/INJECTION SCC /POLITiQuE DE MOT DE PASSE/ RECOMMANDATION CNIL</a:t>
            </a:r>
          </a:p>
          <a:p>
            <a:pPr marL="420623" indent="-420623" defTabSz="569594">
              <a:spcBef>
                <a:spcPts val="5000"/>
              </a:spcBef>
              <a:buBlip>
                <a:blip r:embed="rId2"/>
              </a:buBlip>
              <a:defRPr sz="3450">
                <a:effectLst>
                  <a:outerShdw blurRad="17526" dist="8763" rotWithShape="0">
                    <a:srgbClr val="FFFFFF">
                      <a:alpha val="45000"/>
                    </a:srgbClr>
                  </a:outerShdw>
                </a:effectLst>
              </a:defRPr>
            </a:pPr>
            <a:r>
              <a:t>10.DEMONSTRATION DE L’APPLICATION</a:t>
            </a:r>
          </a:p>
          <a:p>
            <a:pPr marL="420623" indent="-420623" defTabSz="569594">
              <a:spcBef>
                <a:spcPts val="5000"/>
              </a:spcBef>
              <a:buBlip>
                <a:blip r:embed="rId2"/>
              </a:buBlip>
              <a:defRPr sz="3450">
                <a:effectLst>
                  <a:outerShdw blurRad="17526" dist="8763" rotWithShape="0">
                    <a:srgbClr val="FFFFFF">
                      <a:alpha val="45000"/>
                    </a:srgbClr>
                  </a:outerShdw>
                </a:effectLst>
              </a:defRPr>
            </a:pPr>
            <a:r>
              <a:t>11.POLITIQUE DE TEST/PLAN DE TEST UNITAIRE ET FONCTIONELLE/PLAN DE DEPLOIEMENT</a:t>
            </a:r>
          </a:p>
          <a:p>
            <a:pPr marL="420623" indent="-420623" defTabSz="569594">
              <a:spcBef>
                <a:spcPts val="5000"/>
              </a:spcBef>
              <a:buBlip>
                <a:blip r:embed="rId2"/>
              </a:buBlip>
              <a:defRPr sz="3450">
                <a:effectLst>
                  <a:outerShdw blurRad="17526" dist="8763" rotWithShape="0">
                    <a:srgbClr val="FFFFFF">
                      <a:alpha val="45000"/>
                    </a:srgbClr>
                  </a:outerShdw>
                </a:effectLst>
              </a:defRPr>
            </a:pPr>
            <a:r>
              <a:t>12.VEILLE TECHNOLOGIQUE : PAS DE YOUTUB ET STACKOVERFLOW</a:t>
            </a:r>
          </a:p>
          <a:p>
            <a:pPr marL="420623" indent="-420623" defTabSz="569594">
              <a:spcBef>
                <a:spcPts val="5000"/>
              </a:spcBef>
              <a:buBlip>
                <a:blip r:embed="rId2"/>
              </a:buBlip>
              <a:defRPr sz="3450">
                <a:effectLst>
                  <a:outerShdw blurRad="17526" dist="8763" rotWithShape="0">
                    <a:srgbClr val="FFFFFF">
                      <a:alpha val="45000"/>
                    </a:srgbClr>
                  </a:outerShdw>
                </a:effectLst>
              </a:defRPr>
            </a:pPr>
            <a:r>
              <a:t>-&gt;owasp</a:t>
            </a:r>
          </a:p>
          <a:p>
            <a:pPr marL="420623" indent="-420623" defTabSz="569594">
              <a:spcBef>
                <a:spcPts val="5000"/>
              </a:spcBef>
              <a:buBlip>
                <a:blip r:embed="rId2"/>
              </a:buBlip>
              <a:defRPr sz="3450">
                <a:effectLst>
                  <a:outerShdw blurRad="17526" dist="8763" rotWithShape="0">
                    <a:srgbClr val="FFFFFF">
                      <a:alpha val="45000"/>
                    </a:srgbClr>
                  </a:outerShdw>
                </a:effectLst>
              </a:defRPr>
            </a:pPr>
            <a:r>
              <a:t>13.DIFFICULTEES RENCONTRER:</a:t>
            </a:r>
          </a:p>
          <a:p>
            <a:pPr marL="420623" indent="-420623" defTabSz="569594">
              <a:spcBef>
                <a:spcPts val="5000"/>
              </a:spcBef>
              <a:buBlip>
                <a:blip r:embed="rId2"/>
              </a:buBlip>
              <a:defRPr sz="3450">
                <a:effectLst>
                  <a:outerShdw blurRad="17526" dist="8763" rotWithShape="0">
                    <a:srgbClr val="FFFFFF">
                      <a:alpha val="45000"/>
                    </a:srgbClr>
                  </a:outerShdw>
                </a:effectLst>
              </a:defRPr>
            </a:pPr>
            <a:r>
              <a:t>14.CONSCLUSION</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Espace réservé du pied de page 5"/>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92" name="Titre 1"/>
          <p:cNvSpPr txBox="1">
            <a:spLocks noGrp="1"/>
          </p:cNvSpPr>
          <p:nvPr>
            <p:ph type="title"/>
          </p:nvPr>
        </p:nvSpPr>
        <p:spPr>
          <a:xfrm>
            <a:off x="1310145" y="-103241"/>
            <a:ext cx="21285201" cy="2857501"/>
          </a:xfrm>
          <a:prstGeom prst="rect">
            <a:avLst/>
          </a:prstGeom>
        </p:spPr>
        <p:txBody>
          <a:bodyPr/>
          <a:lstStyle/>
          <a:p>
            <a:pPr marL="892968" indent="-892968" algn="l">
              <a:lnSpc>
                <a:spcPct val="120000"/>
              </a:lnSpc>
              <a:spcBef>
                <a:spcPts val="7300"/>
              </a:spcBef>
              <a:buSzPct val="35000"/>
              <a:buFont typeface="Arial"/>
              <a:buBlip>
                <a:blip r:embed="rId2"/>
              </a:buBlip>
              <a:defRPr sz="5000" cap="none" spc="0">
                <a:solidFill>
                  <a:srgbClr val="4F5C3F"/>
                </a:solidFill>
                <a:effectLst>
                  <a:outerShdw blurRad="25400" dist="12700" rotWithShape="0">
                    <a:srgbClr val="FFFFFF">
                      <a:alpha val="45000"/>
                    </a:srgbClr>
                  </a:outerShdw>
                </a:effectLst>
              </a:defRPr>
            </a:pPr>
            <a:r>
              <a:t> </a:t>
            </a:r>
          </a:p>
          <a:p>
            <a: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pPr>
            <a:r>
              <a:t>Wireframe</a:t>
            </a:r>
          </a:p>
        </p:txBody>
      </p:sp>
      <p:sp>
        <p:nvSpPr>
          <p:cNvPr id="193" name="Espace réservé du texte 2"/>
          <p:cNvSpPr txBox="1">
            <a:spLocks noGrp="1"/>
          </p:cNvSpPr>
          <p:nvPr>
            <p:ph type="body" idx="1"/>
          </p:nvPr>
        </p:nvSpPr>
        <p:spPr>
          <a:xfrm>
            <a:off x="1310145" y="3803650"/>
            <a:ext cx="21285201" cy="8750300"/>
          </a:xfrm>
          <a:prstGeom prst="rect">
            <a:avLst/>
          </a:prstGeom>
        </p:spPr>
        <p:txBody>
          <a:bodyPr/>
          <a:lstStyle/>
          <a:p>
            <a:pPr marL="892968" indent="-892968">
              <a:buFont typeface="Arial"/>
              <a:buBlip>
                <a:blip r:embed="rId2"/>
              </a:buBlip>
            </a:pPr>
            <a:r>
              <a:t>Wireframe</a:t>
            </a:r>
          </a:p>
          <a:p>
            <a:pPr marL="892968" indent="-892968">
              <a:buFont typeface="Arial"/>
              <a:buBlip>
                <a:blip r:embed="rId2"/>
              </a:buBlip>
            </a:pPr>
            <a:r>
              <a:t>Organigramme de navigation: shema   des pages </a:t>
            </a:r>
          </a:p>
          <a:p>
            <a:pPr marL="892968" indent="-892968">
              <a:buFont typeface="Arial"/>
              <a:buBlip>
                <a:blip r:embed="rId2"/>
              </a:buBlip>
            </a:pPr>
            <a:r>
              <a:t>UML:</a:t>
            </a:r>
          </a:p>
          <a:p>
            <a:pPr marL="0" indent="0">
              <a:buSzTx/>
              <a:buNone/>
            </a:pPr>
            <a:r>
              <a:t>                  =&gt; Use case</a:t>
            </a:r>
          </a:p>
          <a:p>
            <a:pPr marL="0" indent="0">
              <a:buSzTx/>
              <a:buNone/>
            </a:pPr>
            <a:r>
              <a:t>                  =&gt;Diagrame de classe</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Espace réservé du pied de page 5"/>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96" name="Titre 1"/>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Maquette fonctionnelle</a:t>
            </a:r>
          </a:p>
        </p:txBody>
      </p:sp>
      <p:sp>
        <p:nvSpPr>
          <p:cNvPr id="197" name="Espace réservé du texte 2"/>
          <p:cNvSpPr txBox="1">
            <a:spLocks noGrp="1"/>
          </p:cNvSpPr>
          <p:nvPr>
            <p:ph type="body" idx="1"/>
          </p:nvPr>
        </p:nvSpPr>
        <p:spPr>
          <a:prstGeom prst="rect">
            <a:avLst/>
          </a:prstGeom>
        </p:spPr>
        <p:txBody>
          <a:bodyPr/>
          <a:lstStyle>
            <a:lvl1pPr>
              <a:buBlip>
                <a:blip r:embed="rId2"/>
              </a:buBlip>
            </a:lvl1pPr>
          </a:lstStyle>
          <a:p>
            <a:r>
              <a:t>Maquette fonctionnelle</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00"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Maquette graphique</a:t>
            </a:r>
          </a:p>
        </p:txBody>
      </p:sp>
      <p:sp>
        <p:nvSpPr>
          <p:cNvPr id="201" name="Espace réservé du texte 4"/>
          <p:cNvSpPr txBox="1">
            <a:spLocks noGrp="1"/>
          </p:cNvSpPr>
          <p:nvPr>
            <p:ph type="body" idx="1"/>
          </p:nvPr>
        </p:nvSpPr>
        <p:spPr>
          <a:xfrm>
            <a:off x="1549400" y="3519487"/>
            <a:ext cx="21285200" cy="8750301"/>
          </a:xfrm>
          <a:prstGeom prst="rect">
            <a:avLst/>
          </a:prstGeom>
        </p:spPr>
        <p:txBody>
          <a:bodyPr/>
          <a:lstStyle>
            <a:lvl1pPr marL="0" indent="0">
              <a:buSzTx/>
              <a:buNone/>
            </a:lvl1pPr>
          </a:lstStyle>
          <a:p>
            <a:r>
              <a:t>Maquette graphique</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04"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Responsive design</a:t>
            </a:r>
          </a:p>
        </p:txBody>
      </p:sp>
      <p:sp>
        <p:nvSpPr>
          <p:cNvPr id="205" name="Espace réservé du texte 4"/>
          <p:cNvSpPr txBox="1">
            <a:spLocks noGrp="1"/>
          </p:cNvSpPr>
          <p:nvPr>
            <p:ph type="body" idx="1"/>
          </p:nvPr>
        </p:nvSpPr>
        <p:spPr>
          <a:prstGeom prst="rect">
            <a:avLst/>
          </a:prstGeom>
        </p:spPr>
        <p:txBody>
          <a:bodyPr/>
          <a:lstStyle/>
          <a:p>
            <a:pPr marL="0" indent="0" defTabSz="404495">
              <a:spcBef>
                <a:spcPts val="3500"/>
              </a:spcBef>
              <a:buSzTx/>
              <a:buNone/>
              <a:defRPr sz="2450">
                <a:effectLst>
                  <a:outerShdw blurRad="12446" dist="6223" rotWithShape="0">
                    <a:srgbClr val="FFFFFF">
                      <a:alpha val="45000"/>
                    </a:srgbClr>
                  </a:outerShdw>
                </a:effectLst>
              </a:defRPr>
            </a:pPr>
            <a:r>
              <a:t>Media - query</a:t>
            </a:r>
          </a:p>
          <a:p>
            <a:pPr marL="0" indent="0" defTabSz="404495">
              <a:spcBef>
                <a:spcPts val="3500"/>
              </a:spcBef>
              <a:buSzTx/>
              <a:buNone/>
              <a:defRPr sz="2450">
                <a:effectLst>
                  <a:outerShdw blurRad="12446" dist="6223" rotWithShape="0">
                    <a:srgbClr val="FFFFFF">
                      <a:alpha val="45000"/>
                    </a:srgbClr>
                  </a:outerShdw>
                </a:effectLst>
              </a:defRPr>
            </a:pPr>
            <a:r>
              <a:t>Pour réaliser l'interface web de notre site internet, j'ai utilisé le framework Symfony 5.4 pour PHP, qui a fourni des fonctionnalités avancées pour le développement web et la création de sites web adaptables. En utilisant les composants de Symfony tels que le moteur de templates Twig, j'ai pu générer des pages web HTML5 dynamiques et adaptables pour nos visiteurs.</a:t>
            </a:r>
          </a:p>
          <a:p>
            <a:pPr marL="0" indent="0" defTabSz="404495">
              <a:spcBef>
                <a:spcPts val="3500"/>
              </a:spcBef>
              <a:buSzTx/>
              <a:buNone/>
              <a:defRPr sz="2450">
                <a:effectLst>
                  <a:outerShdw blurRad="12446" dist="6223" rotWithShape="0">
                    <a:srgbClr val="FFFFFF">
                      <a:alpha val="45000"/>
                    </a:srgbClr>
                  </a:outerShdw>
                </a:effectLst>
              </a:defRPr>
            </a:pPr>
            <a:r>
              <a:t>Pour rendre notre site internet adaptable, j'ai utilisé les classes de Bootstrap, qui fournissent un système de grille flexible pour organiser les éléments de la page en fonction de la taille de l'écran. Cela permet aux visiteurs d'avoir une expérience utilisateur optimale, quel que soit l'appareil qu'ils utilisent pour accéder au site internet.</a:t>
            </a:r>
          </a:p>
          <a:p>
            <a:pPr marL="0" indent="0" defTabSz="404495">
              <a:spcBef>
                <a:spcPts val="3500"/>
              </a:spcBef>
              <a:buSzTx/>
              <a:buNone/>
              <a:defRPr sz="2450">
                <a:effectLst>
                  <a:outerShdw blurRad="12446" dist="6223" rotWithShape="0">
                    <a:srgbClr val="FFFFFF">
                      <a:alpha val="45000"/>
                    </a:srgbClr>
                  </a:outerShdw>
                </a:effectLst>
              </a:defRPr>
            </a:pPr>
            <a:r>
              <a:t>En plus de Bootstrap, j'ai également utilisé des techniques CSS pour rendre notre site internet adaptable. J'ai utilisé des media queries pour détecter la taille de l'écran du visiteur et appliquer les styles appropriés en fonction de la taille de l'écran. J'ai également utilisé des techniques CSS pour cacher ou afficher certains éléments en fonction de la taille de l'écran, afin de garantir une expérience utilisateur optimale.</a:t>
            </a:r>
          </a:p>
          <a:p>
            <a:pPr marL="0" indent="0" defTabSz="404495">
              <a:spcBef>
                <a:spcPts val="3500"/>
              </a:spcBef>
              <a:buSzTx/>
              <a:buNone/>
              <a:defRPr sz="2450">
                <a:effectLst>
                  <a:outerShdw blurRad="12446" dist="6223" rotWithShape="0">
                    <a:srgbClr val="FFFFFF">
                      <a:alpha val="45000"/>
                    </a:srgbClr>
                  </a:outerShdw>
                </a:effectLst>
              </a:defRPr>
            </a:pPr>
            <a:r>
              <a:t>Enfin, j'ai également utilisé des outils de développement pour tester notre site internet sur une variété d'appareils et de navigateurs, afin de m'assurer que l'interface était adaptative sur tous les types d'appareils et de navigateurs.</a:t>
            </a:r>
          </a:p>
          <a:p>
            <a:pPr marL="0" indent="0" defTabSz="404495">
              <a:spcBef>
                <a:spcPts val="3500"/>
              </a:spcBef>
              <a:buSzTx/>
              <a:buNone/>
              <a:defRPr sz="2450">
                <a:effectLst>
                  <a:outerShdw blurRad="12446" dist="6223" rotWithShape="0">
                    <a:srgbClr val="FFFFFF">
                      <a:alpha val="45000"/>
                    </a:srgbClr>
                  </a:outerShdw>
                </a:effectLst>
              </a:defRPr>
            </a:pPr>
            <a:r>
              <a:t>Dans l'ensemble, la combinaison de Symfony, Twig, Bootstrap et des techniques CSS a permis de créer une interface web dynamique et adaptative pour notre site internet. Cela a permis d'offrir une expérience utilisateur optimale pour nos visiteurs, quel que soit l'appareil qu'ils utilisent pour accéder au site.</a:t>
            </a:r>
          </a:p>
        </p:txBody>
      </p:sp>
      <p:sp>
        <p:nvSpPr>
          <p:cNvPr id="206" name="Texte"/>
          <p:cNvSpPr txBox="1"/>
          <p:nvPr/>
        </p:nvSpPr>
        <p:spPr>
          <a:xfrm>
            <a:off x="3407268" y="2689860"/>
            <a:ext cx="127001" cy="1574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lnSpc>
                <a:spcPct val="100000"/>
              </a:lnSpc>
              <a:spcBef>
                <a:spcPts val="4000"/>
              </a:spcBef>
              <a:defRPr sz="3200">
                <a:solidFill>
                  <a:srgbClr val="374151"/>
                </a:solidFill>
                <a:effectLst/>
                <a:latin typeface="Helvetica"/>
                <a:ea typeface="Helvetica"/>
                <a:cs typeface="Helvetica"/>
                <a:sym typeface="Helvetica"/>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09" name="Titre 3"/>
          <p:cNvSpPr txBox="1">
            <a:spLocks noGrp="1"/>
          </p:cNvSpPr>
          <p:nvPr>
            <p:ph type="title"/>
          </p:nvPr>
        </p:nvSpPr>
        <p:spPr>
          <a:xfrm>
            <a:off x="1549400" y="474957"/>
            <a:ext cx="21285200" cy="2857501"/>
          </a:xfrm>
          <a:prstGeom prst="rect">
            <a:avLst/>
          </a:prstGeom>
        </p:spPr>
        <p:txBody>
          <a:bodyPr/>
          <a:lstStyle/>
          <a:p>
            <a:pPr>
              <a:defRPr sz="5600" spc="280">
                <a:latin typeface="Arial"/>
                <a:ea typeface="Arial"/>
                <a:cs typeface="Arial"/>
                <a:sym typeface="Arial"/>
              </a:defRPr>
            </a:pPr>
            <a:r>
              <a:rPr sz="7500" spc="375">
                <a:latin typeface="Chalkduster"/>
                <a:ea typeface="Chalkduster"/>
                <a:cs typeface="Chalkduster"/>
                <a:sym typeface="Chalkduster"/>
              </a:rPr>
              <a:t>6.Conception BDD et CRUD</a:t>
            </a:r>
            <a:br/>
            <a:endParaRPr/>
          </a:p>
        </p:txBody>
      </p:sp>
      <p:sp>
        <p:nvSpPr>
          <p:cNvPr id="210" name="Espace réservé du texte 4"/>
          <p:cNvSpPr txBox="1">
            <a:spLocks noGrp="1"/>
          </p:cNvSpPr>
          <p:nvPr>
            <p:ph type="body" idx="1"/>
          </p:nvPr>
        </p:nvSpPr>
        <p:spPr>
          <a:prstGeom prst="rect">
            <a:avLst/>
          </a:prstGeom>
        </p:spPr>
        <p:txBody>
          <a:bodyPr/>
          <a:lstStyle/>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Une photo de la Bdd</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Une photo des differentes tables de la BDD</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LE CRUD:</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CREATE</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Design du formulaire d’ajout de recette ex </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Son code(controller)</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Son Template</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READ</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Des template de cas de personnes connecté et de non connecté {if app user  }</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UPDATE</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Cas d’utilisateur connecté</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DELETE</a:t>
            </a:r>
          </a:p>
          <a:p>
            <a:pPr marL="357187" indent="-357187" defTabSz="330200">
              <a:spcBef>
                <a:spcPts val="2900"/>
              </a:spcBef>
              <a:buFont typeface="Symbol"/>
              <a:buBlip>
                <a:blip r:embed="rId2"/>
              </a:buBlip>
              <a:defRPr sz="2000">
                <a:effectLst>
                  <a:outerShdw blurRad="10160" dist="5080" rotWithShape="0">
                    <a:srgbClr val="FFFFFF">
                      <a:alpha val="45000"/>
                    </a:srgbClr>
                  </a:outerShdw>
                </a:effectLst>
              </a:defRPr>
            </a:pPr>
            <a:r>
              <a:t>Cas d’utilisateur connecté</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13" name="Titre 3"/>
          <p:cNvSpPr txBox="1">
            <a:spLocks noGrp="1"/>
          </p:cNvSpPr>
          <p:nvPr>
            <p:ph type="title"/>
          </p:nvPr>
        </p:nvSpPr>
        <p:spPr>
          <a:xfrm>
            <a:off x="1210456" y="-282682"/>
            <a:ext cx="21285201" cy="2857501"/>
          </a:xfrm>
          <a:prstGeom prst="rect">
            <a:avLst/>
          </a:prstGeom>
        </p:spPr>
        <p:txBody>
          <a:bodyPr/>
          <a:lstStyle/>
          <a:p>
            <a: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pPr>
            <a:br/>
            <a:r>
              <a:t>Methode Merise</a:t>
            </a:r>
          </a:p>
        </p:txBody>
      </p:sp>
      <p:sp>
        <p:nvSpPr>
          <p:cNvPr id="214" name="Espace réservé du texte 4"/>
          <p:cNvSpPr txBox="1">
            <a:spLocks noGrp="1"/>
          </p:cNvSpPr>
          <p:nvPr>
            <p:ph type="body" idx="1"/>
          </p:nvPr>
        </p:nvSpPr>
        <p:spPr>
          <a:xfrm>
            <a:off x="1549400" y="3803650"/>
            <a:ext cx="21285200" cy="8750300"/>
          </a:xfrm>
          <a:prstGeom prst="rect">
            <a:avLst/>
          </a:prstGeom>
        </p:spPr>
        <p:txBody>
          <a:bodyPr/>
          <a:lstStyle>
            <a:lvl1pPr marL="0" indent="0">
              <a:buSzTx/>
              <a:buNone/>
            </a:lvl1pPr>
          </a:lstStyle>
          <a:p>
            <a:r>
              <a:t>METHODE MERISE</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17"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MCD</a:t>
            </a:r>
          </a:p>
        </p:txBody>
      </p:sp>
      <p:sp>
        <p:nvSpPr>
          <p:cNvPr id="218" name="Espace réservé du texte 4"/>
          <p:cNvSpPr txBox="1">
            <a:spLocks noGrp="1"/>
          </p:cNvSpPr>
          <p:nvPr>
            <p:ph type="body" idx="1"/>
          </p:nvPr>
        </p:nvSpPr>
        <p:spPr>
          <a:prstGeom prst="rect">
            <a:avLst/>
          </a:prstGeom>
        </p:spPr>
        <p:txBody>
          <a:bodyPr/>
          <a:lstStyle/>
          <a:p>
            <a:pPr marL="0" indent="0">
              <a:buSzTx/>
              <a:buNone/>
            </a:pPr>
            <a:r>
              <a:t>Schéma</a:t>
            </a:r>
          </a:p>
          <a:p>
            <a:pPr marL="0" indent="0">
              <a:buSzTx/>
              <a:buNone/>
            </a:pPr>
            <a:r>
              <a:t>Exemple de requête: select:insert delete</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21"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MLD</a:t>
            </a:r>
          </a:p>
        </p:txBody>
      </p:sp>
      <p:sp>
        <p:nvSpPr>
          <p:cNvPr id="222" name="Espace réservé du texte 4"/>
          <p:cNvSpPr txBox="1">
            <a:spLocks noGrp="1"/>
          </p:cNvSpPr>
          <p:nvPr>
            <p:ph type="body" idx="1"/>
          </p:nvPr>
        </p:nvSpPr>
        <p:spPr>
          <a:prstGeom prst="rect">
            <a:avLst/>
          </a:prstGeom>
        </p:spPr>
        <p:txBody>
          <a:bodyPr/>
          <a:lstStyle/>
          <a:p>
            <a:pPr marL="0" indent="0">
              <a:buSzTx/>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25" name="Titre 3"/>
          <p:cNvSpPr txBox="1">
            <a:spLocks noGrp="1"/>
          </p:cNvSpPr>
          <p:nvPr>
            <p:ph type="title"/>
          </p:nvPr>
        </p:nvSpPr>
        <p:spPr>
          <a:xfrm>
            <a:off x="2386789" y="-342496"/>
            <a:ext cx="21285201" cy="2857501"/>
          </a:xfrm>
          <a:prstGeom prst="rect">
            <a:avLst/>
          </a:prstGeom>
        </p:spPr>
        <p:txBody>
          <a:bodyPr/>
          <a:lstStyle/>
          <a:p>
            <a:pPr>
              <a:defRPr sz="9600" spc="480">
                <a:latin typeface="Calibri"/>
                <a:ea typeface="Calibri"/>
                <a:cs typeface="Calibri"/>
                <a:sym typeface="Calibri"/>
              </a:defRPr>
            </a:pPr>
            <a:br/>
            <a:r>
              <a:rPr sz="7500" spc="375">
                <a:latin typeface="Chalkduster"/>
                <a:ea typeface="Chalkduster"/>
                <a:cs typeface="Chalkduster"/>
                <a:sym typeface="Chalkduster"/>
              </a:rPr>
              <a:t>7.CONCEPTION DE L’application :</a:t>
            </a:r>
          </a:p>
        </p:txBody>
      </p:sp>
      <p:sp>
        <p:nvSpPr>
          <p:cNvPr id="226" name="Espace réservé du texte 4"/>
          <p:cNvSpPr txBox="1">
            <a:spLocks noGrp="1"/>
          </p:cNvSpPr>
          <p:nvPr>
            <p:ph type="body" idx="1"/>
          </p:nvPr>
        </p:nvSpPr>
        <p:spPr>
          <a:prstGeom prst="rect">
            <a:avLst/>
          </a:prstGeom>
        </p:spPr>
        <p:txBody>
          <a:bodyPr/>
          <a:lstStyle>
            <a:lvl1pPr marL="0" indent="0">
              <a:buSzTx/>
              <a:buNone/>
            </a:lvl1pPr>
          </a:lstStyle>
          <a:p>
            <a:r>
              <a:t>UML</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29"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Diagramme d’utilisation</a:t>
            </a:r>
          </a:p>
        </p:txBody>
      </p:sp>
      <p:sp>
        <p:nvSpPr>
          <p:cNvPr id="230" name="Espace réservé du texte 4"/>
          <p:cNvSpPr txBox="1">
            <a:spLocks noGrp="1"/>
          </p:cNvSpPr>
          <p:nvPr>
            <p:ph type="body" idx="1"/>
          </p:nvPr>
        </p:nvSpPr>
        <p:spPr>
          <a:prstGeom prst="rect">
            <a:avLst/>
          </a:prstGeom>
        </p:spPr>
        <p:txBody>
          <a:bodyPr/>
          <a:lstStyle/>
          <a:p>
            <a:pPr marL="0" indent="0">
              <a:buSzTx/>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itre 4"/>
          <p:cNvSpPr txBox="1">
            <a:spLocks noGrp="1"/>
          </p:cNvSpPr>
          <p:nvPr>
            <p:ph type="title"/>
          </p:nvPr>
        </p:nvSpPr>
        <p:spPr>
          <a:xfrm>
            <a:off x="2047846" y="-2601823"/>
            <a:ext cx="21285201" cy="2857501"/>
          </a:xfrm>
          <a:prstGeom prst="rect">
            <a:avLst/>
          </a:prstGeom>
        </p:spPr>
        <p:txBody>
          <a:bodyPr/>
          <a:lstStyle>
            <a:lvl1pPr>
              <a:defRPr b="1">
                <a:latin typeface="Arial"/>
                <a:ea typeface="Arial"/>
                <a:cs typeface="Arial"/>
                <a:sym typeface="Arial"/>
              </a:defRPr>
            </a:lvl1pPr>
          </a:lstStyle>
          <a:p>
            <a:r>
              <a:rPr dirty="0"/>
              <a:t>Manel’s beauty</a:t>
            </a:r>
          </a:p>
        </p:txBody>
      </p:sp>
      <p:sp>
        <p:nvSpPr>
          <p:cNvPr id="126" name="Espace réservé du texte 5"/>
          <p:cNvSpPr txBox="1">
            <a:spLocks noGrp="1"/>
          </p:cNvSpPr>
          <p:nvPr>
            <p:ph type="body" idx="1"/>
          </p:nvPr>
        </p:nvSpPr>
        <p:spPr>
          <a:xfrm>
            <a:off x="1788654" y="2633666"/>
            <a:ext cx="21285201" cy="8750301"/>
          </a:xfrm>
          <a:prstGeom prst="rect">
            <a:avLst/>
          </a:prstGeom>
        </p:spPr>
        <p:txBody>
          <a:bodyPr/>
          <a:lstStyle/>
          <a:p>
            <a:pPr marL="0" indent="0">
              <a:lnSpc>
                <a:spcPct val="150000"/>
              </a:lnSpc>
              <a:buSzTx/>
              <a:buNone/>
              <a:defRPr sz="4800" spc="600">
                <a:latin typeface="Arial"/>
                <a:ea typeface="Arial"/>
                <a:cs typeface="Arial"/>
                <a:sym typeface="Arial"/>
              </a:defRPr>
            </a:pPr>
            <a:r>
              <a:rPr dirty="0"/>
              <a:t>Dossier de </a:t>
            </a:r>
            <a:r>
              <a:rPr dirty="0" err="1"/>
              <a:t>projet</a:t>
            </a:r>
            <a:r>
              <a:rPr dirty="0"/>
              <a:t> – </a:t>
            </a:r>
            <a:r>
              <a:rPr dirty="0" err="1"/>
              <a:t>Présentation</a:t>
            </a:r>
            <a:r>
              <a:rPr dirty="0"/>
              <a:t> </a:t>
            </a:r>
            <a:r>
              <a:rPr dirty="0" err="1"/>
              <a:t>orale</a:t>
            </a:r>
            <a:endParaRPr dirty="0"/>
          </a:p>
          <a:p>
            <a:pPr marL="0" indent="0" algn="ctr">
              <a:spcBef>
                <a:spcPts val="0"/>
              </a:spcBef>
              <a:buSzTx/>
              <a:buNone/>
              <a:defRPr sz="6600" i="1">
                <a:solidFill>
                  <a:schemeClr val="accent2"/>
                </a:solidFill>
                <a:effectLst>
                  <a:outerShdw blurRad="12700" dist="25400" dir="16200000" rotWithShape="0">
                    <a:srgbClr val="000000">
                      <a:alpha val="30000"/>
                    </a:srgbClr>
                  </a:outerShdw>
                </a:effectLst>
                <a:latin typeface="Hoefler Text"/>
                <a:ea typeface="Hoefler Text"/>
                <a:cs typeface="Hoefler Text"/>
                <a:sym typeface="Hoefler Text"/>
              </a:defRPr>
            </a:pPr>
            <a:endParaRPr dirty="0"/>
          </a:p>
          <a:p>
            <a:pPr marL="0" indent="0" algn="ctr">
              <a:spcBef>
                <a:spcPts val="0"/>
              </a:spcBef>
              <a:buSzTx/>
              <a:buNone/>
              <a:defRPr sz="6600" i="1">
                <a:solidFill>
                  <a:schemeClr val="accent2"/>
                </a:solidFill>
                <a:effectLst>
                  <a:outerShdw blurRad="12700" dist="25400" dir="16200000" rotWithShape="0">
                    <a:srgbClr val="000000">
                      <a:alpha val="30000"/>
                    </a:srgbClr>
                  </a:outerShdw>
                </a:effectLst>
                <a:latin typeface="Hoefler Text"/>
                <a:ea typeface="Hoefler Text"/>
                <a:cs typeface="Hoefler Text"/>
                <a:sym typeface="Hoefler Text"/>
              </a:defRPr>
            </a:pPr>
            <a:r>
              <a:rPr dirty="0" err="1"/>
              <a:t>Concepteur</a:t>
            </a:r>
            <a:r>
              <a:rPr dirty="0"/>
              <a:t> </a:t>
            </a:r>
            <a:r>
              <a:rPr dirty="0" err="1"/>
              <a:t>développeur</a:t>
            </a:r>
            <a:r>
              <a:rPr dirty="0"/>
              <a:t> </a:t>
            </a:r>
            <a:r>
              <a:rPr dirty="0" err="1"/>
              <a:t>d’applications</a:t>
            </a:r>
            <a:endParaRPr dirty="0"/>
          </a:p>
        </p:txBody>
      </p:sp>
      <p:sp>
        <p:nvSpPr>
          <p:cNvPr id="127" name="ZoneTexte 1"/>
          <p:cNvSpPr txBox="1"/>
          <p:nvPr/>
        </p:nvSpPr>
        <p:spPr>
          <a:xfrm>
            <a:off x="2027067" y="9469916"/>
            <a:ext cx="9969523" cy="647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100000"/>
              </a:lnSpc>
              <a:defRPr sz="3800" i="1"/>
            </a:lvl1pPr>
          </a:lstStyle>
          <a:p>
            <a:r>
              <a:t>BENALI-MANEL</a:t>
            </a:r>
          </a:p>
        </p:txBody>
      </p:sp>
      <p:sp>
        <p:nvSpPr>
          <p:cNvPr id="128" name="Ecole IMIE"/>
          <p:cNvSpPr txBox="1"/>
          <p:nvPr/>
        </p:nvSpPr>
        <p:spPr>
          <a:xfrm>
            <a:off x="5552903" y="10178203"/>
            <a:ext cx="2917851" cy="736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Ecole IMIE</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33"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Diagramme de classe</a:t>
            </a:r>
          </a:p>
        </p:txBody>
      </p:sp>
      <p:sp>
        <p:nvSpPr>
          <p:cNvPr id="234" name="Espace réservé du texte 4"/>
          <p:cNvSpPr txBox="1">
            <a:spLocks noGrp="1"/>
          </p:cNvSpPr>
          <p:nvPr>
            <p:ph type="body" idx="1"/>
          </p:nvPr>
        </p:nvSpPr>
        <p:spPr>
          <a:prstGeom prst="rect">
            <a:avLst/>
          </a:prstGeom>
        </p:spPr>
        <p:txBody>
          <a:bodyPr/>
          <a:lstStyle/>
          <a:p>
            <a:pPr marL="0" indent="0">
              <a:buSzTx/>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37" name="Titre 3"/>
          <p:cNvSpPr txBox="1">
            <a:spLocks noGrp="1"/>
          </p:cNvSpPr>
          <p:nvPr>
            <p:ph type="title"/>
          </p:nvPr>
        </p:nvSpPr>
        <p:spPr>
          <a:xfrm>
            <a:off x="1549400" y="-601688"/>
            <a:ext cx="21285200" cy="2857501"/>
          </a:xfrm>
          <a:prstGeom prst="rect">
            <a:avLst/>
          </a:prstGeom>
        </p:spPr>
        <p:txBody>
          <a:bodyPr/>
          <a:lstStyle/>
          <a:p>
            <a:pPr>
              <a:defRPr sz="7500" spc="375">
                <a:latin typeface="Chalkduster"/>
                <a:ea typeface="Chalkduster"/>
                <a:cs typeface="Chalkduster"/>
                <a:sym typeface="Chalkduster"/>
              </a:defRPr>
            </a:pPr>
            <a:br/>
            <a:r>
              <a:t>8-CONCEPTION MULTI COUCHE :</a:t>
            </a:r>
          </a:p>
        </p:txBody>
      </p:sp>
      <p:sp>
        <p:nvSpPr>
          <p:cNvPr id="238" name="Espace réservé du texte 4"/>
          <p:cNvSpPr txBox="1">
            <a:spLocks noGrp="1"/>
          </p:cNvSpPr>
          <p:nvPr>
            <p:ph type="body" idx="1"/>
          </p:nvPr>
        </p:nvSpPr>
        <p:spPr>
          <a:prstGeom prst="rect">
            <a:avLst/>
          </a:prstGeom>
        </p:spPr>
        <p:txBody>
          <a:bodyPr/>
          <a:lstStyle/>
          <a:p>
            <a:pPr marL="0" indent="0">
              <a:buSzTx/>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41"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Architecture MVVM</a:t>
            </a:r>
          </a:p>
        </p:txBody>
      </p:sp>
      <p:sp>
        <p:nvSpPr>
          <p:cNvPr id="242" name="Espace réservé du texte 4"/>
          <p:cNvSpPr txBox="1">
            <a:spLocks noGrp="1"/>
          </p:cNvSpPr>
          <p:nvPr>
            <p:ph type="body" idx="1"/>
          </p:nvPr>
        </p:nvSpPr>
        <p:spPr>
          <a:prstGeom prst="rect">
            <a:avLst/>
          </a:prstGeom>
        </p:spPr>
        <p:txBody>
          <a:bodyPr/>
          <a:lstStyle>
            <a:lvl1pPr marL="0" indent="0">
              <a:buSzTx/>
              <a:buNone/>
              <a:defRPr>
                <a:latin typeface="Arial"/>
                <a:ea typeface="Arial"/>
                <a:cs typeface="Arial"/>
                <a:sym typeface="Arial"/>
              </a:defRPr>
            </a:lvl1pPr>
          </a:lstStyle>
          <a:p>
            <a:r>
              <a:t>si je fais ANGULAR</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45" name="Titre 3"/>
          <p:cNvSpPr txBox="1">
            <a:spLocks noGrp="1"/>
          </p:cNvSpPr>
          <p:nvPr>
            <p:ph type="title"/>
          </p:nvPr>
        </p:nvSpPr>
        <p:spPr>
          <a:xfrm>
            <a:off x="1230394" y="69850"/>
            <a:ext cx="21285201" cy="2857500"/>
          </a:xfrm>
          <a:prstGeom prst="rect">
            <a:avLst/>
          </a:prstGeom>
        </p:spPr>
        <p:txBody>
          <a:bodyPr/>
          <a:lstStyle>
            <a:lvl1pPr>
              <a:defRPr sz="7500" spc="375">
                <a:latin typeface="Chalkduster"/>
                <a:ea typeface="Chalkduster"/>
                <a:cs typeface="Chalkduster"/>
                <a:sym typeface="Chalkduster"/>
              </a:defRPr>
            </a:lvl1pPr>
          </a:lstStyle>
          <a:p>
            <a:r>
              <a:t>9.SECURITE</a:t>
            </a:r>
          </a:p>
        </p:txBody>
      </p:sp>
      <p:sp>
        <p:nvSpPr>
          <p:cNvPr id="246" name="Espace réservé du texte 4"/>
          <p:cNvSpPr txBox="1">
            <a:spLocks noGrp="1"/>
          </p:cNvSpPr>
          <p:nvPr>
            <p:ph type="body" idx="1"/>
          </p:nvPr>
        </p:nvSpPr>
        <p:spPr>
          <a:prstGeom prst="rect">
            <a:avLst/>
          </a:prstGeom>
        </p:spPr>
        <p:txBody>
          <a:bodyPr/>
          <a:lstStyle/>
          <a:p>
            <a:pPr marL="0" indent="0">
              <a:buSzTx/>
              <a:buNone/>
              <a:defRPr>
                <a:latin typeface="Calibri"/>
                <a:ea typeface="Calibri"/>
                <a:cs typeface="Calibri"/>
                <a:sym typeface="Calibri"/>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49"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Attaque CSRF</a:t>
            </a:r>
          </a:p>
        </p:txBody>
      </p:sp>
      <p:sp>
        <p:nvSpPr>
          <p:cNvPr id="250" name="Espace réservé du texte 4"/>
          <p:cNvSpPr txBox="1">
            <a:spLocks noGrp="1"/>
          </p:cNvSpPr>
          <p:nvPr>
            <p:ph type="body" idx="1"/>
          </p:nvPr>
        </p:nvSpPr>
        <p:spPr>
          <a:prstGeom prst="rect">
            <a:avLst/>
          </a:prstGeom>
        </p:spPr>
        <p:txBody>
          <a:bodyPr/>
          <a:lstStyle/>
          <a:p>
            <a:pPr marL="0" indent="0">
              <a:buSzTx/>
              <a:buNone/>
            </a:pPr>
            <a:endParaRPr/>
          </a:p>
        </p:txBody>
      </p:sp>
      <p:sp>
        <p:nvSpPr>
          <p:cNvPr id="251" name="Connecteur droit 5"/>
          <p:cNvSpPr/>
          <p:nvPr/>
        </p:nvSpPr>
        <p:spPr>
          <a:xfrm>
            <a:off x="3254643" y="2684394"/>
            <a:ext cx="7281428" cy="1"/>
          </a:xfrm>
          <a:prstGeom prst="line">
            <a:avLst/>
          </a:prstGeom>
          <a:ln w="76200">
            <a:solidFill>
              <a:srgbClr val="15D1BB"/>
            </a:solidFill>
            <a:miter/>
          </a:ln>
        </p:spPr>
        <p:txBody>
          <a:bodyPr lIns="50800" tIns="50800" rIns="50800" bIns="50800" anchor="ctr"/>
          <a:lstStyle/>
          <a:p>
            <a:pPr>
              <a:lnSpc>
                <a:spcPct val="100000"/>
              </a:lnSpc>
              <a:defRPr>
                <a:effectLst/>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54"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Injection SQL</a:t>
            </a:r>
          </a:p>
        </p:txBody>
      </p:sp>
      <p:sp>
        <p:nvSpPr>
          <p:cNvPr id="255" name="Espace réservé du texte 4"/>
          <p:cNvSpPr txBox="1">
            <a:spLocks noGrp="1"/>
          </p:cNvSpPr>
          <p:nvPr>
            <p:ph type="body" idx="1"/>
          </p:nvPr>
        </p:nvSpPr>
        <p:spPr>
          <a:prstGeom prst="rect">
            <a:avLst/>
          </a:prstGeom>
        </p:spPr>
        <p:txBody>
          <a:bodyPr/>
          <a:lstStyle/>
          <a:p>
            <a:pPr marL="0" indent="0">
              <a:buSzTx/>
              <a:buNone/>
            </a:pPr>
            <a:endParaRPr/>
          </a:p>
        </p:txBody>
      </p:sp>
      <p:sp>
        <p:nvSpPr>
          <p:cNvPr id="256" name="Connecteur droit 5"/>
          <p:cNvSpPr/>
          <p:nvPr/>
        </p:nvSpPr>
        <p:spPr>
          <a:xfrm>
            <a:off x="3254642" y="2684394"/>
            <a:ext cx="7581680" cy="1"/>
          </a:xfrm>
          <a:prstGeom prst="line">
            <a:avLst/>
          </a:prstGeom>
          <a:ln w="76200">
            <a:solidFill>
              <a:srgbClr val="15D1BB"/>
            </a:solidFill>
            <a:miter/>
          </a:ln>
        </p:spPr>
        <p:txBody>
          <a:bodyPr lIns="50800" tIns="50800" rIns="50800" bIns="50800" anchor="ctr"/>
          <a:lstStyle/>
          <a:p>
            <a:pPr>
              <a:lnSpc>
                <a:spcPct val="100000"/>
              </a:lnSpc>
              <a:defRPr>
                <a:effectLst/>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59"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Injection SCC</a:t>
            </a:r>
          </a:p>
        </p:txBody>
      </p:sp>
      <p:sp>
        <p:nvSpPr>
          <p:cNvPr id="260" name="Espace réservé du texte 4"/>
          <p:cNvSpPr txBox="1">
            <a:spLocks noGrp="1"/>
          </p:cNvSpPr>
          <p:nvPr>
            <p:ph type="body" idx="1"/>
          </p:nvPr>
        </p:nvSpPr>
        <p:spPr>
          <a:prstGeom prst="rect">
            <a:avLst/>
          </a:prstGeom>
        </p:spPr>
        <p:txBody>
          <a:bodyPr/>
          <a:lstStyle/>
          <a:p>
            <a:pPr marL="0" indent="0">
              <a:buSzTx/>
              <a:buNone/>
            </a:pPr>
            <a:endParaRPr/>
          </a:p>
        </p:txBody>
      </p:sp>
      <p:sp>
        <p:nvSpPr>
          <p:cNvPr id="261" name="Connecteur droit 5"/>
          <p:cNvSpPr/>
          <p:nvPr/>
        </p:nvSpPr>
        <p:spPr>
          <a:xfrm>
            <a:off x="3254643" y="2684394"/>
            <a:ext cx="7445201" cy="1"/>
          </a:xfrm>
          <a:prstGeom prst="line">
            <a:avLst/>
          </a:prstGeom>
          <a:ln w="76200">
            <a:solidFill>
              <a:srgbClr val="15D1BB"/>
            </a:solidFill>
            <a:miter/>
          </a:ln>
        </p:spPr>
        <p:txBody>
          <a:bodyPr lIns="50800" tIns="50800" rIns="50800" bIns="50800" anchor="ctr"/>
          <a:lstStyle/>
          <a:p>
            <a:pPr>
              <a:lnSpc>
                <a:spcPct val="100000"/>
              </a:lnSpc>
              <a:defRPr>
                <a:effectLst/>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64"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Politique de mot de passe</a:t>
            </a:r>
          </a:p>
        </p:txBody>
      </p:sp>
      <p:sp>
        <p:nvSpPr>
          <p:cNvPr id="265" name="Espace réservé du texte 4"/>
          <p:cNvSpPr txBox="1">
            <a:spLocks noGrp="1"/>
          </p:cNvSpPr>
          <p:nvPr>
            <p:ph type="body" idx="1"/>
          </p:nvPr>
        </p:nvSpPr>
        <p:spPr>
          <a:prstGeom prst="rect">
            <a:avLst/>
          </a:prstGeom>
        </p:spPr>
        <p:txBody>
          <a:bodyPr/>
          <a:lstStyle/>
          <a:p>
            <a:pPr marL="0" indent="0">
              <a:buSzTx/>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68"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Recommandation CNIL</a:t>
            </a:r>
          </a:p>
        </p:txBody>
      </p:sp>
      <p:sp>
        <p:nvSpPr>
          <p:cNvPr id="269" name="Espace réservé du texte 4"/>
          <p:cNvSpPr txBox="1">
            <a:spLocks noGrp="1"/>
          </p:cNvSpPr>
          <p:nvPr>
            <p:ph type="body" idx="1"/>
          </p:nvPr>
        </p:nvSpPr>
        <p:spPr>
          <a:prstGeom prst="rect">
            <a:avLst/>
          </a:prstGeom>
        </p:spPr>
        <p:txBody>
          <a:bodyPr/>
          <a:lstStyle/>
          <a:p>
            <a:pPr marL="0" indent="0">
              <a:buSzTx/>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72"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La sécurité mise en place</a:t>
            </a:r>
          </a:p>
        </p:txBody>
      </p:sp>
      <p:sp>
        <p:nvSpPr>
          <p:cNvPr id="273" name="Espace réservé du texte 4"/>
          <p:cNvSpPr txBox="1">
            <a:spLocks noGrp="1"/>
          </p:cNvSpPr>
          <p:nvPr>
            <p:ph type="body" idx="1"/>
          </p:nvPr>
        </p:nvSpPr>
        <p:spPr>
          <a:prstGeom prst="rect">
            <a:avLst/>
          </a:prstGeom>
        </p:spPr>
        <p:txBody>
          <a:bodyPr/>
          <a:lstStyle/>
          <a:p>
            <a:pPr marL="0" indent="0" defTabSz="619125">
              <a:spcBef>
                <a:spcPts val="5400"/>
              </a:spcBef>
              <a:buSzTx/>
              <a:buNone/>
              <a:defRPr sz="3750">
                <a:effectLst>
                  <a:outerShdw blurRad="19050" dist="9525" rotWithShape="0">
                    <a:srgbClr val="FFFFFF">
                      <a:alpha val="45000"/>
                    </a:srgbClr>
                  </a:outerShdw>
                </a:effectLst>
              </a:defRPr>
            </a:pPr>
            <a:r>
              <a:t>L’acces control :</a:t>
            </a:r>
          </a:p>
          <a:p>
            <a:pPr marL="0" indent="0" defTabSz="619125">
              <a:spcBef>
                <a:spcPts val="5400"/>
              </a:spcBef>
              <a:buSzTx/>
              <a:buNone/>
              <a:defRPr sz="3750">
                <a:effectLst>
                  <a:outerShdw blurRad="19050" dist="9525" rotWithShape="0">
                    <a:srgbClr val="FFFFFF">
                      <a:alpha val="45000"/>
                    </a:srgbClr>
                  </a:outerShdw>
                </a:effectLst>
              </a:defRPr>
            </a:pPr>
            <a:r>
              <a:t>=&gt;Control d’acces a certaines pages (config-&gt;package) montrer la photo du code</a:t>
            </a:r>
          </a:p>
          <a:p>
            <a:pPr marL="0" indent="0" defTabSz="619125">
              <a:spcBef>
                <a:spcPts val="5400"/>
              </a:spcBef>
              <a:buSzTx/>
              <a:buNone/>
              <a:defRPr sz="3750">
                <a:effectLst>
                  <a:outerShdw blurRad="19050" dist="9525" rotWithShape="0">
                    <a:srgbClr val="FFFFFF">
                      <a:alpha val="45000"/>
                    </a:srgbClr>
                  </a:outerShdw>
                </a:effectLst>
              </a:defRPr>
            </a:pPr>
            <a:r>
              <a:t>=&gt;La route, le path pour atteindre la page admin (ajout recette)</a:t>
            </a:r>
          </a:p>
          <a:p>
            <a:pPr marL="0" indent="0" defTabSz="619125">
              <a:spcBef>
                <a:spcPts val="5400"/>
              </a:spcBef>
              <a:buSzTx/>
              <a:buNone/>
              <a:defRPr sz="3750">
                <a:effectLst>
                  <a:outerShdw blurRad="19050" dist="9525" rotWithShape="0">
                    <a:srgbClr val="FFFFFF">
                      <a:alpha val="45000"/>
                    </a:srgbClr>
                  </a:outerShdw>
                </a:effectLst>
              </a:defRPr>
            </a:pPr>
            <a:r>
              <a:t>Token csrf:</a:t>
            </a:r>
          </a:p>
          <a:p>
            <a:pPr marL="0" indent="0" defTabSz="619125">
              <a:spcBef>
                <a:spcPts val="5400"/>
              </a:spcBef>
              <a:buSzTx/>
              <a:buNone/>
              <a:defRPr sz="3750">
                <a:effectLst>
                  <a:outerShdw blurRad="19050" dist="9525" rotWithShape="0">
                    <a:srgbClr val="FFFFFF">
                      <a:alpha val="45000"/>
                    </a:srgbClr>
                  </a:outerShdw>
                </a:effectLst>
              </a:defRPr>
            </a:pPr>
            <a:r>
              <a:t>=&gt;Montrer le code : LoginAuthenticator avec la création du nouveau token                                                  </a:t>
            </a:r>
          </a:p>
          <a:p>
            <a:pPr marL="0" indent="0" defTabSz="619125">
              <a:spcBef>
                <a:spcPts val="5400"/>
              </a:spcBef>
              <a:buSzTx/>
              <a:buNone/>
              <a:defRPr sz="3750">
                <a:effectLst>
                  <a:outerShdw blurRad="19050" dist="9525" rotWithShape="0">
                    <a:srgbClr val="FFFFFF">
                      <a:alpha val="45000"/>
                    </a:srgbClr>
                  </a:outerShdw>
                </a:effectLst>
              </a:defRPr>
            </a:pPr>
            <a:r>
              <a:t>Hashage de mot de passe :</a:t>
            </a:r>
          </a:p>
          <a:p>
            <a:pPr marL="0" indent="0" defTabSz="619125">
              <a:spcBef>
                <a:spcPts val="5400"/>
              </a:spcBef>
              <a:buSzTx/>
              <a:buNone/>
              <a:defRPr sz="3750">
                <a:effectLst>
                  <a:outerShdw blurRad="19050" dist="9525" rotWithShape="0">
                    <a:srgbClr val="FFFFFF">
                      <a:alpha val="45000"/>
                    </a:srgbClr>
                  </a:outerShdw>
                </a:effectLst>
              </a:defRPr>
            </a:pPr>
            <a:r>
              <a:t>=&gt;montrer une photo du code : password_hashers</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31" name="Titre 2"/>
          <p:cNvSpPr txBox="1">
            <a:spLocks noGrp="1"/>
          </p:cNvSpPr>
          <p:nvPr>
            <p:ph type="title"/>
          </p:nvPr>
        </p:nvSpPr>
        <p:spPr>
          <a:xfrm>
            <a:off x="971202" y="275578"/>
            <a:ext cx="21285201" cy="2857501"/>
          </a:xfrm>
          <a:prstGeom prst="rect">
            <a:avLst/>
          </a:prstGeom>
        </p:spPr>
        <p:txBody>
          <a:bodyPr/>
          <a:lstStyle>
            <a:lvl1pPr>
              <a:defRPr>
                <a:latin typeface="Calibri Light"/>
                <a:ea typeface="Calibri Light"/>
                <a:cs typeface="Calibri Light"/>
                <a:sym typeface="Calibri Light"/>
              </a:defRPr>
            </a:lvl1pPr>
          </a:lstStyle>
          <a:p>
            <a:r>
              <a:t>Sommaire</a:t>
            </a:r>
          </a:p>
        </p:txBody>
      </p:sp>
      <p:sp>
        <p:nvSpPr>
          <p:cNvPr id="132" name="Espace réservé du texte 6"/>
          <p:cNvSpPr txBox="1">
            <a:spLocks noGrp="1"/>
          </p:cNvSpPr>
          <p:nvPr>
            <p:ph type="body" idx="1"/>
          </p:nvPr>
        </p:nvSpPr>
        <p:spPr>
          <a:xfrm>
            <a:off x="2333172" y="3619177"/>
            <a:ext cx="21285200" cy="8750300"/>
          </a:xfrm>
          <a:prstGeom prst="rect">
            <a:avLst/>
          </a:prstGeom>
        </p:spPr>
        <p:txBody>
          <a:bodyPr>
            <a:normAutofit fontScale="92500" lnSpcReduction="10000"/>
          </a:bodyPr>
          <a:lstStyle/>
          <a:p>
            <a:pPr marL="428625" indent="-428625" defTabSz="330200">
              <a:spcBef>
                <a:spcPts val="2900"/>
              </a:spcBef>
              <a:buAutoNum type="arabicPeriod"/>
              <a:defRPr sz="2000">
                <a:effectLst>
                  <a:outerShdw blurRad="10160" dist="5080" rotWithShape="0">
                    <a:srgbClr val="FFFFFF">
                      <a:alpha val="45000"/>
                    </a:srgbClr>
                  </a:outerShdw>
                </a:effectLst>
              </a:defRPr>
            </a:pPr>
            <a:r>
              <a:rPr dirty="0"/>
              <a:t>1) </a:t>
            </a:r>
            <a:r>
              <a:rPr dirty="0" err="1"/>
              <a:t>Présentation</a:t>
            </a:r>
            <a:r>
              <a:rPr dirty="0"/>
              <a:t> </a:t>
            </a:r>
            <a:r>
              <a:rPr dirty="0" err="1"/>
              <a:t>personnelle</a:t>
            </a:r>
            <a:r>
              <a:rPr dirty="0"/>
              <a:t> .</a:t>
            </a:r>
          </a:p>
          <a:p>
            <a:pPr marL="428625" indent="-428625" defTabSz="330200">
              <a:spcBef>
                <a:spcPts val="2900"/>
              </a:spcBef>
              <a:buAutoNum type="arabicPeriod"/>
              <a:defRPr sz="2000">
                <a:effectLst>
                  <a:outerShdw blurRad="10160" dist="5080" rotWithShape="0">
                    <a:srgbClr val="FFFFFF">
                      <a:alpha val="45000"/>
                    </a:srgbClr>
                  </a:outerShdw>
                </a:effectLst>
              </a:defRPr>
            </a:pPr>
            <a:r>
              <a:rPr dirty="0"/>
              <a:t>2) </a:t>
            </a:r>
            <a:r>
              <a:rPr dirty="0" err="1"/>
              <a:t>Présentation</a:t>
            </a:r>
            <a:r>
              <a:rPr dirty="0"/>
              <a:t> du </a:t>
            </a:r>
            <a:r>
              <a:rPr dirty="0" err="1"/>
              <a:t>projet</a:t>
            </a:r>
            <a:r>
              <a:rPr dirty="0"/>
              <a:t>.</a:t>
            </a:r>
          </a:p>
          <a:p>
            <a:pPr marL="428625" indent="-428625" defTabSz="330200">
              <a:spcBef>
                <a:spcPts val="2900"/>
              </a:spcBef>
              <a:buAutoNum type="arabicPeriod"/>
              <a:defRPr sz="2000">
                <a:effectLst>
                  <a:outerShdw blurRad="10160" dist="5080" rotWithShape="0">
                    <a:srgbClr val="FFFFFF">
                      <a:alpha val="45000"/>
                    </a:srgbClr>
                  </a:outerShdw>
                </a:effectLst>
              </a:defRPr>
            </a:pPr>
            <a:r>
              <a:rPr dirty="0"/>
              <a:t>3) Cahier de charge.</a:t>
            </a:r>
          </a:p>
          <a:p>
            <a:pPr marL="428625" indent="-428625" defTabSz="330200">
              <a:spcBef>
                <a:spcPts val="2900"/>
              </a:spcBef>
              <a:buAutoNum type="arabicPeriod"/>
              <a:defRPr sz="2000">
                <a:effectLst>
                  <a:outerShdw blurRad="10160" dist="5080" rotWithShape="0">
                    <a:srgbClr val="FFFFFF">
                      <a:alpha val="45000"/>
                    </a:srgbClr>
                  </a:outerShdw>
                </a:effectLst>
              </a:defRPr>
            </a:pPr>
            <a:r>
              <a:rPr dirty="0"/>
              <a:t>4) Planning et </a:t>
            </a:r>
            <a:r>
              <a:rPr dirty="0" err="1"/>
              <a:t>suivie</a:t>
            </a:r>
            <a:r>
              <a:rPr dirty="0"/>
              <a:t> du </a:t>
            </a:r>
            <a:r>
              <a:rPr dirty="0" err="1"/>
              <a:t>projet</a:t>
            </a:r>
            <a:r>
              <a:rPr dirty="0"/>
              <a:t>.</a:t>
            </a:r>
          </a:p>
          <a:p>
            <a:pPr marL="428625" indent="-428625" defTabSz="330200">
              <a:spcBef>
                <a:spcPts val="2900"/>
              </a:spcBef>
              <a:buAutoNum type="arabicPeriod"/>
              <a:defRPr sz="2000">
                <a:effectLst>
                  <a:outerShdw blurRad="10160" dist="5080" rotWithShape="0">
                    <a:srgbClr val="FFFFFF">
                      <a:alpha val="45000"/>
                    </a:srgbClr>
                  </a:outerShdw>
                </a:effectLst>
              </a:defRPr>
            </a:pPr>
            <a:r>
              <a:rPr dirty="0"/>
              <a:t>5) UI/UX.</a:t>
            </a:r>
          </a:p>
          <a:p>
            <a:pPr marL="428625" indent="-428625" defTabSz="330200">
              <a:spcBef>
                <a:spcPts val="2900"/>
              </a:spcBef>
              <a:buAutoNum type="arabicPeriod"/>
              <a:defRPr sz="2000">
                <a:effectLst>
                  <a:outerShdw blurRad="10160" dist="5080" rotWithShape="0">
                    <a:srgbClr val="FFFFFF">
                      <a:alpha val="45000"/>
                    </a:srgbClr>
                  </a:outerShdw>
                </a:effectLst>
              </a:defRPr>
            </a:pPr>
            <a:r>
              <a:rPr dirty="0"/>
              <a:t>6) Conception de la base de </a:t>
            </a:r>
            <a:r>
              <a:rPr dirty="0" err="1"/>
              <a:t>données</a:t>
            </a:r>
            <a:r>
              <a:rPr dirty="0"/>
              <a:t>.</a:t>
            </a:r>
          </a:p>
          <a:p>
            <a:pPr marL="428625" indent="-428625" defTabSz="330200">
              <a:spcBef>
                <a:spcPts val="2900"/>
              </a:spcBef>
              <a:buAutoNum type="arabicPeriod"/>
              <a:defRPr sz="2000">
                <a:effectLst>
                  <a:outerShdw blurRad="10160" dist="5080" rotWithShape="0">
                    <a:srgbClr val="FFFFFF">
                      <a:alpha val="45000"/>
                    </a:srgbClr>
                  </a:outerShdw>
                </a:effectLst>
              </a:defRPr>
            </a:pPr>
            <a:r>
              <a:rPr dirty="0"/>
              <a:t>7) Conception de </a:t>
            </a:r>
            <a:r>
              <a:rPr dirty="0" err="1"/>
              <a:t>l’application</a:t>
            </a:r>
            <a:r>
              <a:rPr dirty="0"/>
              <a:t>.</a:t>
            </a:r>
          </a:p>
          <a:p>
            <a:pPr marL="428625" indent="-428625" defTabSz="330200">
              <a:spcBef>
                <a:spcPts val="2900"/>
              </a:spcBef>
              <a:buAutoNum type="arabicPeriod"/>
              <a:defRPr sz="2000">
                <a:effectLst>
                  <a:outerShdw blurRad="10160" dist="5080" rotWithShape="0">
                    <a:srgbClr val="FFFFFF">
                      <a:alpha val="45000"/>
                    </a:srgbClr>
                  </a:outerShdw>
                </a:effectLst>
              </a:defRPr>
            </a:pPr>
            <a:r>
              <a:rPr dirty="0"/>
              <a:t>8) Conception </a:t>
            </a:r>
            <a:r>
              <a:rPr dirty="0" err="1"/>
              <a:t>Multitouche</a:t>
            </a:r>
            <a:r>
              <a:rPr dirty="0"/>
              <a:t>.</a:t>
            </a:r>
          </a:p>
          <a:p>
            <a:pPr marL="428625" indent="-428625" defTabSz="330200">
              <a:spcBef>
                <a:spcPts val="2900"/>
              </a:spcBef>
              <a:buAutoNum type="arabicPeriod"/>
              <a:defRPr sz="2000">
                <a:effectLst>
                  <a:outerShdw blurRad="10160" dist="5080" rotWithShape="0">
                    <a:srgbClr val="FFFFFF">
                      <a:alpha val="45000"/>
                    </a:srgbClr>
                  </a:outerShdw>
                </a:effectLst>
              </a:defRPr>
            </a:pPr>
            <a:r>
              <a:rPr dirty="0"/>
              <a:t>9) </a:t>
            </a:r>
            <a:r>
              <a:rPr dirty="0" err="1"/>
              <a:t>Sécurité</a:t>
            </a:r>
            <a:r>
              <a:rPr dirty="0"/>
              <a:t> de </a:t>
            </a:r>
            <a:r>
              <a:rPr dirty="0" err="1"/>
              <a:t>l’application</a:t>
            </a:r>
            <a:r>
              <a:rPr dirty="0"/>
              <a:t>.</a:t>
            </a:r>
          </a:p>
          <a:p>
            <a:pPr marL="428625" indent="-428625" defTabSz="330200">
              <a:spcBef>
                <a:spcPts val="2900"/>
              </a:spcBef>
              <a:buAutoNum type="arabicPeriod"/>
              <a:defRPr sz="2000">
                <a:effectLst>
                  <a:outerShdw blurRad="10160" dist="5080" rotWithShape="0">
                    <a:srgbClr val="FFFFFF">
                      <a:alpha val="45000"/>
                    </a:srgbClr>
                  </a:outerShdw>
                </a:effectLst>
              </a:defRPr>
            </a:pPr>
            <a:r>
              <a:rPr dirty="0"/>
              <a:t>10) </a:t>
            </a:r>
            <a:r>
              <a:rPr dirty="0" err="1"/>
              <a:t>Démonstration</a:t>
            </a:r>
            <a:r>
              <a:rPr dirty="0"/>
              <a:t> de </a:t>
            </a:r>
            <a:r>
              <a:rPr dirty="0" err="1"/>
              <a:t>l’application</a:t>
            </a:r>
            <a:r>
              <a:rPr dirty="0"/>
              <a:t>.</a:t>
            </a:r>
          </a:p>
          <a:p>
            <a:pPr marL="428625" indent="-428625" defTabSz="330200">
              <a:spcBef>
                <a:spcPts val="2900"/>
              </a:spcBef>
              <a:buAutoNum type="arabicPeriod"/>
              <a:defRPr sz="2000">
                <a:effectLst>
                  <a:outerShdw blurRad="10160" dist="5080" rotWithShape="0">
                    <a:srgbClr val="FFFFFF">
                      <a:alpha val="45000"/>
                    </a:srgbClr>
                  </a:outerShdw>
                </a:effectLst>
              </a:defRPr>
            </a:pPr>
            <a:r>
              <a:rPr dirty="0"/>
              <a:t>11) Test </a:t>
            </a:r>
            <a:r>
              <a:rPr dirty="0" err="1"/>
              <a:t>Unitaires</a:t>
            </a:r>
            <a:r>
              <a:rPr dirty="0"/>
              <a:t> et Test </a:t>
            </a:r>
            <a:r>
              <a:rPr dirty="0" err="1"/>
              <a:t>Fonctionnelle</a:t>
            </a:r>
            <a:endParaRPr dirty="0"/>
          </a:p>
          <a:p>
            <a:pPr marL="428625" indent="-428625" defTabSz="330200">
              <a:spcBef>
                <a:spcPts val="2900"/>
              </a:spcBef>
              <a:buAutoNum type="arabicPeriod"/>
              <a:defRPr sz="2000">
                <a:effectLst>
                  <a:outerShdw blurRad="10160" dist="5080" rotWithShape="0">
                    <a:srgbClr val="FFFFFF">
                      <a:alpha val="45000"/>
                    </a:srgbClr>
                  </a:outerShdw>
                </a:effectLst>
              </a:defRPr>
            </a:pPr>
            <a:r>
              <a:rPr dirty="0"/>
              <a:t>12) </a:t>
            </a:r>
            <a:r>
              <a:rPr dirty="0" err="1"/>
              <a:t>Veille</a:t>
            </a:r>
            <a:r>
              <a:rPr dirty="0"/>
              <a:t> </a:t>
            </a:r>
            <a:r>
              <a:rPr dirty="0" err="1"/>
              <a:t>technologique</a:t>
            </a:r>
            <a:r>
              <a:rPr dirty="0"/>
              <a:t> </a:t>
            </a:r>
          </a:p>
          <a:p>
            <a:pPr marL="428625" indent="-428625" defTabSz="330200">
              <a:spcBef>
                <a:spcPts val="2900"/>
              </a:spcBef>
              <a:buAutoNum type="arabicPeriod"/>
              <a:defRPr sz="2000">
                <a:effectLst>
                  <a:outerShdw blurRad="10160" dist="5080" rotWithShape="0">
                    <a:srgbClr val="FFFFFF">
                      <a:alpha val="45000"/>
                    </a:srgbClr>
                  </a:outerShdw>
                </a:effectLst>
              </a:defRPr>
            </a:pPr>
            <a:r>
              <a:rPr dirty="0" err="1"/>
              <a:t>Difficultés</a:t>
            </a:r>
            <a:r>
              <a:rPr dirty="0"/>
              <a:t> </a:t>
            </a:r>
            <a:r>
              <a:rPr dirty="0" err="1"/>
              <a:t>rencontrées</a:t>
            </a:r>
            <a:r>
              <a:rPr dirty="0"/>
              <a:t> </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76" name="Titre 3"/>
          <p:cNvSpPr txBox="1">
            <a:spLocks noGrp="1"/>
          </p:cNvSpPr>
          <p:nvPr>
            <p:ph type="title"/>
          </p:nvPr>
        </p:nvSpPr>
        <p:spPr>
          <a:prstGeom prst="rect">
            <a:avLst/>
          </a:prstGeom>
        </p:spPr>
        <p:txBody>
          <a:bodyPr/>
          <a:lstStyle>
            <a:lvl1pPr>
              <a:defRPr sz="7500" spc="375">
                <a:latin typeface="Chalkduster"/>
                <a:ea typeface="Chalkduster"/>
                <a:cs typeface="Chalkduster"/>
                <a:sym typeface="Chalkduster"/>
              </a:defRPr>
            </a:lvl1pPr>
          </a:lstStyle>
          <a:p>
            <a:r>
              <a:t>10.DEMONSTRATION DE L’APPLICATION</a:t>
            </a:r>
          </a:p>
        </p:txBody>
      </p:sp>
      <p:sp>
        <p:nvSpPr>
          <p:cNvPr id="277" name="Espace réservé du texte 4"/>
          <p:cNvSpPr txBox="1">
            <a:spLocks noGrp="1"/>
          </p:cNvSpPr>
          <p:nvPr>
            <p:ph type="body" idx="1"/>
          </p:nvPr>
        </p:nvSpPr>
        <p:spPr>
          <a:prstGeom prst="rect">
            <a:avLst/>
          </a:prstGeom>
        </p:spPr>
        <p:txBody>
          <a:bodyPr/>
          <a:lstStyle/>
          <a:p>
            <a:pPr marL="0" indent="0">
              <a:buSzTx/>
              <a:buNone/>
              <a:defRPr>
                <a:latin typeface="Calibri"/>
                <a:ea typeface="Calibri"/>
                <a:cs typeface="Calibri"/>
                <a:sym typeface="Calibri"/>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80" name="Titre 3"/>
          <p:cNvSpPr txBox="1">
            <a:spLocks noGrp="1"/>
          </p:cNvSpPr>
          <p:nvPr>
            <p:ph type="title"/>
          </p:nvPr>
        </p:nvSpPr>
        <p:spPr>
          <a:prstGeom prst="rect">
            <a:avLst/>
          </a:prstGeom>
        </p:spPr>
        <p:txBody>
          <a:bodyPr/>
          <a:lstStyle>
            <a:lvl1pPr>
              <a:defRPr sz="7500" spc="375">
                <a:latin typeface="Chalkduster"/>
                <a:ea typeface="Chalkduster"/>
                <a:cs typeface="Chalkduster"/>
                <a:sym typeface="Chalkduster"/>
              </a:defRPr>
            </a:lvl1pPr>
          </a:lstStyle>
          <a:p>
            <a:r>
              <a:t>11.POLITIQUE DE TEST</a:t>
            </a:r>
          </a:p>
        </p:txBody>
      </p:sp>
      <p:sp>
        <p:nvSpPr>
          <p:cNvPr id="281" name="Espace réservé du texte 4"/>
          <p:cNvSpPr txBox="1">
            <a:spLocks noGrp="1"/>
          </p:cNvSpPr>
          <p:nvPr>
            <p:ph type="body" idx="1"/>
          </p:nvPr>
        </p:nvSpPr>
        <p:spPr>
          <a:prstGeom prst="rect">
            <a:avLst/>
          </a:prstGeom>
        </p:spPr>
        <p:txBody>
          <a:bodyPr/>
          <a:lstStyle/>
          <a:p>
            <a:pPr marL="0" indent="0">
              <a:buSzTx/>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84"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Test unitaire</a:t>
            </a:r>
          </a:p>
        </p:txBody>
      </p:sp>
      <p:sp>
        <p:nvSpPr>
          <p:cNvPr id="285" name="Espace réservé du texte 4"/>
          <p:cNvSpPr txBox="1">
            <a:spLocks noGrp="1"/>
          </p:cNvSpPr>
          <p:nvPr>
            <p:ph type="body" idx="1"/>
          </p:nvPr>
        </p:nvSpPr>
        <p:spPr>
          <a:prstGeom prst="rect">
            <a:avLst/>
          </a:prstGeom>
        </p:spPr>
        <p:txBody>
          <a:bodyPr/>
          <a:lstStyle/>
          <a:p>
            <a:pPr marL="0" indent="0">
              <a:buSzTx/>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88"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Test fonctionnelle</a:t>
            </a:r>
          </a:p>
        </p:txBody>
      </p:sp>
      <p:sp>
        <p:nvSpPr>
          <p:cNvPr id="289" name="Espace réservé du texte 4"/>
          <p:cNvSpPr txBox="1">
            <a:spLocks noGrp="1"/>
          </p:cNvSpPr>
          <p:nvPr>
            <p:ph type="body" idx="1"/>
          </p:nvPr>
        </p:nvSpPr>
        <p:spPr>
          <a:prstGeom prst="rect">
            <a:avLst/>
          </a:prstGeom>
        </p:spPr>
        <p:txBody>
          <a:bodyPr/>
          <a:lstStyle/>
          <a:p>
            <a:pPr marL="0" indent="0">
              <a:buSzTx/>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92"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t>Plan de d éploiement</a:t>
            </a:r>
          </a:p>
        </p:txBody>
      </p:sp>
      <p:sp>
        <p:nvSpPr>
          <p:cNvPr id="293" name="Espace réservé du texte 4"/>
          <p:cNvSpPr txBox="1">
            <a:spLocks noGrp="1"/>
          </p:cNvSpPr>
          <p:nvPr>
            <p:ph type="body" idx="1"/>
          </p:nvPr>
        </p:nvSpPr>
        <p:spPr>
          <a:prstGeom prst="rect">
            <a:avLst/>
          </a:prstGeom>
        </p:spPr>
        <p:txBody>
          <a:bodyPr/>
          <a:lstStyle/>
          <a:p>
            <a:pPr marL="0" indent="0">
              <a:buSzTx/>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296" name="Titre 3"/>
          <p:cNvSpPr txBox="1">
            <a:spLocks noGrp="1"/>
          </p:cNvSpPr>
          <p:nvPr>
            <p:ph type="title"/>
          </p:nvPr>
        </p:nvSpPr>
        <p:spPr>
          <a:prstGeom prst="rect">
            <a:avLst/>
          </a:prstGeom>
        </p:spPr>
        <p:txBody>
          <a:bodyPr/>
          <a:lstStyle>
            <a:lvl1pPr>
              <a:defRPr sz="7500" spc="375">
                <a:latin typeface="Chalkduster"/>
                <a:ea typeface="Chalkduster"/>
                <a:cs typeface="Chalkduster"/>
                <a:sym typeface="Chalkduster"/>
              </a:defRPr>
            </a:lvl1pPr>
          </a:lstStyle>
          <a:p>
            <a:r>
              <a:t>12.VEILLE TECHNOLOGIQUE</a:t>
            </a:r>
          </a:p>
        </p:txBody>
      </p:sp>
      <p:sp>
        <p:nvSpPr>
          <p:cNvPr id="297" name="Espace réservé du texte 4"/>
          <p:cNvSpPr txBox="1">
            <a:spLocks noGrp="1"/>
          </p:cNvSpPr>
          <p:nvPr>
            <p:ph type="body" idx="1"/>
          </p:nvPr>
        </p:nvSpPr>
        <p:spPr>
          <a:prstGeom prst="rect">
            <a:avLst/>
          </a:prstGeom>
        </p:spPr>
        <p:txBody>
          <a:bodyPr/>
          <a:lstStyle/>
          <a:p>
            <a:pPr marL="0" indent="0">
              <a:buSzTx/>
              <a:buNone/>
              <a:defRPr>
                <a:latin typeface="Calibri"/>
                <a:ea typeface="Calibri"/>
                <a:cs typeface="Calibri"/>
                <a:sym typeface="Calibri"/>
              </a:defRPr>
            </a:pPr>
            <a:endParaRP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Espace réservé du pied de page 5"/>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300" name="Titre 1"/>
          <p:cNvSpPr txBox="1">
            <a:spLocks noGrp="1"/>
          </p:cNvSpPr>
          <p:nvPr>
            <p:ph type="title"/>
          </p:nvPr>
        </p:nvSpPr>
        <p:spPr>
          <a:prstGeom prst="rect">
            <a:avLst/>
          </a:prstGeom>
        </p:spPr>
        <p:txBody>
          <a:bodyPr/>
          <a:lstStyle>
            <a:lvl1pPr>
              <a:defRPr sz="7500" spc="375">
                <a:latin typeface="Chalkduster"/>
                <a:ea typeface="Chalkduster"/>
                <a:cs typeface="Chalkduster"/>
                <a:sym typeface="Chalkduster"/>
              </a:defRPr>
            </a:lvl1pPr>
          </a:lstStyle>
          <a:p>
            <a:r>
              <a:t>Conclusion</a:t>
            </a:r>
          </a:p>
        </p:txBody>
      </p:sp>
      <p:sp>
        <p:nvSpPr>
          <p:cNvPr id="301" name="Espace réservé du texte 2"/>
          <p:cNvSpPr txBox="1">
            <a:spLocks noGrp="1"/>
          </p:cNvSpPr>
          <p:nvPr>
            <p:ph type="body" idx="1"/>
          </p:nvPr>
        </p:nvSpPr>
        <p:spPr>
          <a:prstGeom prst="rect">
            <a:avLst/>
          </a:prstGeom>
        </p:spPr>
        <p:txBody>
          <a:bodyPr/>
          <a:lstStyle/>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endParaRP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endParaRP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r>
              <a:t>Ce quiest fait:</a:t>
            </a: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r>
              <a:t>Le design/l’architecture</a:t>
            </a: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r>
              <a:t>Le crud</a:t>
            </a: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r>
              <a:t>Le système de contact(formulaire)</a:t>
            </a: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r>
              <a:t>Ce qui m’a plu:</a:t>
            </a: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r>
              <a:t>Voir le RT d’une application</a:t>
            </a: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r>
              <a:t>Suite du projet</a:t>
            </a: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r>
              <a:t>Ce qui reste à faire:</a:t>
            </a: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r>
              <a:t>Le deploiement</a:t>
            </a: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r>
              <a:t>Le RGPD</a:t>
            </a:r>
          </a:p>
          <a:p>
            <a:pPr marL="357187" indent="-357187" defTabSz="330200">
              <a:spcBef>
                <a:spcPts val="2900"/>
              </a:spcBef>
              <a:buFont typeface="Arial"/>
              <a:buBlip>
                <a:blip r:embed="rId2"/>
              </a:buBlip>
              <a:defRPr sz="2000">
                <a:effectLst>
                  <a:outerShdw blurRad="10160" dist="5080" rotWithShape="0">
                    <a:srgbClr val="FFFFFF">
                      <a:alpha val="45000"/>
                    </a:srgbClr>
                  </a:outerShdw>
                </a:effectLst>
              </a:defRPr>
            </a:pPr>
            <a:r>
              <a:t>Le réferencemet</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35" name="Titre 3"/>
          <p:cNvSpPr txBox="1">
            <a:spLocks noGrp="1"/>
          </p:cNvSpPr>
          <p:nvPr>
            <p:ph type="title"/>
          </p:nvPr>
        </p:nvSpPr>
        <p:spPr>
          <a:xfrm>
            <a:off x="851574" y="69850"/>
            <a:ext cx="21285201" cy="2857500"/>
          </a:xfrm>
          <a:prstGeom prst="rect">
            <a:avLst/>
          </a:prstGeom>
        </p:spPr>
        <p:txBody>
          <a:bodyPr/>
          <a:lstStyle>
            <a:lvl1pPr>
              <a:defRPr sz="7500" spc="375">
                <a:latin typeface="Chalkduster"/>
                <a:ea typeface="Chalkduster"/>
                <a:cs typeface="Chalkduster"/>
                <a:sym typeface="Chalkduster"/>
              </a:defRPr>
            </a:lvl1pPr>
          </a:lstStyle>
          <a:p>
            <a:r>
              <a:rPr dirty="0"/>
              <a:t>1.Présentation PERSONELLE</a:t>
            </a:r>
          </a:p>
        </p:txBody>
      </p:sp>
      <p:sp>
        <p:nvSpPr>
          <p:cNvPr id="136" name="Espace réservé du texte 4"/>
          <p:cNvSpPr txBox="1">
            <a:spLocks noGrp="1"/>
          </p:cNvSpPr>
          <p:nvPr>
            <p:ph type="body" idx="1"/>
          </p:nvPr>
        </p:nvSpPr>
        <p:spPr>
          <a:xfrm>
            <a:off x="851575" y="3509962"/>
            <a:ext cx="21285200" cy="8763000"/>
          </a:xfrm>
          <a:prstGeom prst="rect">
            <a:avLst/>
          </a:prstGeom>
        </p:spPr>
        <p:txBody>
          <a:bodyPr/>
          <a:lstStyle/>
          <a:p>
            <a:pPr marL="0" indent="0">
              <a:lnSpc>
                <a:spcPct val="100000"/>
              </a:lnSpc>
              <a:buSzTx/>
              <a:buNone/>
              <a:defRPr sz="3300">
                <a:solidFill>
                  <a:srgbClr val="585752"/>
                </a:solidFill>
              </a:defRPr>
            </a:pPr>
            <a:r>
              <a:rPr dirty="0"/>
              <a:t> My name is Manel Ben Ali, and I am 33 years old.</a:t>
            </a:r>
          </a:p>
          <a:p>
            <a:pPr marL="0" indent="0">
              <a:lnSpc>
                <a:spcPct val="100000"/>
              </a:lnSpc>
              <a:buSzTx/>
              <a:buNone/>
              <a:defRPr sz="3300">
                <a:solidFill>
                  <a:srgbClr val="585752"/>
                </a:solidFill>
              </a:defRPr>
            </a:pPr>
            <a:r>
              <a:rPr dirty="0"/>
              <a:t> I studied Human Resources and had a career in recruitment.</a:t>
            </a:r>
          </a:p>
          <a:p>
            <a:pPr marL="0" indent="0">
              <a:lnSpc>
                <a:spcPct val="100000"/>
              </a:lnSpc>
              <a:buSzTx/>
              <a:buNone/>
              <a:defRPr sz="3300">
                <a:solidFill>
                  <a:srgbClr val="585752"/>
                </a:solidFill>
              </a:defRPr>
            </a:pPr>
            <a:r>
              <a:rPr dirty="0"/>
              <a:t> However, I decided to make a career change into the field of software development.</a:t>
            </a:r>
          </a:p>
          <a:p>
            <a:pPr marL="0" indent="0">
              <a:lnSpc>
                <a:spcPct val="100000"/>
              </a:lnSpc>
              <a:buSzTx/>
              <a:buNone/>
              <a:defRPr sz="3300">
                <a:solidFill>
                  <a:srgbClr val="585752"/>
                </a:solidFill>
              </a:defRPr>
            </a:pPr>
            <a:r>
              <a:rPr dirty="0"/>
              <a:t>Currently, I am pursuing a diploma in Application Design and Development through an apprenticeship program while working at the Seine-Saint-Denis Departmental Council. </a:t>
            </a:r>
          </a:p>
          <a:p>
            <a:pPr marL="0" indent="0">
              <a:lnSpc>
                <a:spcPct val="100000"/>
              </a:lnSpc>
              <a:buSzTx/>
              <a:buNone/>
              <a:defRPr sz="3300">
                <a:solidFill>
                  <a:srgbClr val="585752"/>
                </a:solidFill>
              </a:defRPr>
            </a:pPr>
            <a:r>
              <a:rPr dirty="0"/>
              <a:t>Today, I am here to present my end-of-year project, which involves creating a mobile application. </a:t>
            </a:r>
          </a:p>
          <a:p>
            <a:pPr marL="0" indent="0">
              <a:lnSpc>
                <a:spcPct val="100000"/>
              </a:lnSpc>
              <a:buSzTx/>
              <a:buNone/>
              <a:defRPr sz="3300">
                <a:solidFill>
                  <a:srgbClr val="585752"/>
                </a:solidFill>
              </a:defRPr>
            </a:pPr>
            <a:r>
              <a:rPr dirty="0"/>
              <a:t>For this project, I have chosen an e-commerce website for selling makeup products.</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39" name="Titre 3"/>
          <p:cNvSpPr txBox="1">
            <a:spLocks noGrp="1"/>
          </p:cNvSpPr>
          <p:nvPr>
            <p:ph type="title"/>
          </p:nvPr>
        </p:nvSpPr>
        <p:spPr>
          <a:prstGeom prst="rect">
            <a:avLst/>
          </a:prstGeom>
        </p:spPr>
        <p:txBody>
          <a:bodyPr/>
          <a:lstStyle/>
          <a:p>
            <a:pPr>
              <a:defRPr>
                <a:latin typeface="Calibri Light"/>
                <a:ea typeface="Calibri Light"/>
                <a:cs typeface="Calibri Light"/>
                <a:sym typeface="Calibri Light"/>
              </a:defRPr>
            </a:pPr>
            <a:r>
              <a:rPr dirty="0"/>
              <a:t>2. </a:t>
            </a:r>
            <a:r>
              <a:rPr sz="7500" spc="375" dirty="0">
                <a:latin typeface="Chalkduster"/>
                <a:ea typeface="Chalkduster"/>
                <a:cs typeface="Chalkduster"/>
                <a:sym typeface="Chalkduster"/>
              </a:rPr>
              <a:t>PRESENTATION</a:t>
            </a:r>
            <a:r>
              <a:rPr dirty="0"/>
              <a:t> </a:t>
            </a:r>
            <a:r>
              <a:rPr sz="7500" spc="375" dirty="0">
                <a:latin typeface="Chalkduster"/>
                <a:ea typeface="Chalkduster"/>
                <a:cs typeface="Chalkduster"/>
                <a:sym typeface="Chalkduster"/>
              </a:rPr>
              <a:t>DU PROJET:</a:t>
            </a:r>
          </a:p>
        </p:txBody>
      </p:sp>
      <p:sp>
        <p:nvSpPr>
          <p:cNvPr id="140" name="Espace réservé du texte 4"/>
          <p:cNvSpPr txBox="1">
            <a:spLocks noGrp="1"/>
          </p:cNvSpPr>
          <p:nvPr>
            <p:ph type="body" idx="1"/>
          </p:nvPr>
        </p:nvSpPr>
        <p:spPr>
          <a:xfrm>
            <a:off x="1290207" y="3519487"/>
            <a:ext cx="21285201" cy="8750301"/>
          </a:xfrm>
          <a:prstGeom prst="rect">
            <a:avLst/>
          </a:prstGeom>
        </p:spPr>
        <p:txBody>
          <a:bodyPr/>
          <a:lstStyle/>
          <a:p>
            <a:pPr marL="0" indent="0" defTabSz="528319">
              <a:spcBef>
                <a:spcPts val="4600"/>
              </a:spcBef>
              <a:buSzTx/>
              <a:buNone/>
              <a:defRPr sz="2559">
                <a:solidFill>
                  <a:schemeClr val="accent2">
                    <a:hueOff val="-171743"/>
                    <a:satOff val="2189"/>
                    <a:lumOff val="-14463"/>
                  </a:schemeClr>
                </a:solidFill>
                <a:effectLst>
                  <a:outerShdw blurRad="16256" dist="8128" rotWithShape="0">
                    <a:srgbClr val="FFFFFF">
                      <a:alpha val="45000"/>
                    </a:srgbClr>
                  </a:outerShdw>
                </a:effectLst>
              </a:defRPr>
            </a:pPr>
            <a:r>
              <a:rPr dirty="0" err="1"/>
              <a:t>J'ai</a:t>
            </a:r>
            <a:r>
              <a:rPr dirty="0"/>
              <a:t> </a:t>
            </a:r>
            <a:r>
              <a:rPr dirty="0" err="1"/>
              <a:t>créé</a:t>
            </a:r>
            <a:r>
              <a:rPr dirty="0"/>
              <a:t> un site e-commerce </a:t>
            </a:r>
            <a:r>
              <a:rPr dirty="0" err="1"/>
              <a:t>en</a:t>
            </a:r>
            <a:r>
              <a:rPr dirty="0"/>
              <a:t> </a:t>
            </a:r>
            <a:r>
              <a:rPr dirty="0" err="1"/>
              <a:t>utilisant</a:t>
            </a:r>
            <a:r>
              <a:rPr dirty="0"/>
              <a:t> Symfony 6.2 pour </a:t>
            </a:r>
            <a:r>
              <a:rPr dirty="0" err="1"/>
              <a:t>vendre</a:t>
            </a:r>
            <a:r>
              <a:rPr dirty="0"/>
              <a:t> des services de </a:t>
            </a:r>
            <a:r>
              <a:rPr dirty="0" err="1"/>
              <a:t>beauté</a:t>
            </a:r>
            <a:r>
              <a:rPr dirty="0"/>
              <a:t>.</a:t>
            </a:r>
          </a:p>
          <a:p>
            <a:pPr marL="0" indent="0" defTabSz="528319">
              <a:spcBef>
                <a:spcPts val="4600"/>
              </a:spcBef>
              <a:buSzTx/>
              <a:buNone/>
              <a:defRPr sz="2559">
                <a:solidFill>
                  <a:schemeClr val="accent2">
                    <a:hueOff val="-171743"/>
                    <a:satOff val="2189"/>
                    <a:lumOff val="-14463"/>
                  </a:schemeClr>
                </a:solidFill>
                <a:effectLst>
                  <a:outerShdw blurRad="16256" dist="8128" rotWithShape="0">
                    <a:srgbClr val="FFFFFF">
                      <a:alpha val="45000"/>
                    </a:srgbClr>
                  </a:outerShdw>
                </a:effectLst>
              </a:defRPr>
            </a:pPr>
            <a:r>
              <a:rPr dirty="0"/>
              <a:t> Les </a:t>
            </a:r>
            <a:r>
              <a:rPr dirty="0" err="1"/>
              <a:t>visiteurs</a:t>
            </a:r>
            <a:r>
              <a:rPr dirty="0"/>
              <a:t> </a:t>
            </a:r>
            <a:r>
              <a:rPr dirty="0" err="1"/>
              <a:t>peuvent</a:t>
            </a:r>
            <a:r>
              <a:rPr dirty="0"/>
              <a:t> </a:t>
            </a:r>
            <a:r>
              <a:rPr dirty="0" err="1"/>
              <a:t>ajouter</a:t>
            </a:r>
            <a:r>
              <a:rPr dirty="0"/>
              <a:t> des services à </a:t>
            </a:r>
            <a:r>
              <a:rPr dirty="0" err="1"/>
              <a:t>leur</a:t>
            </a:r>
            <a:r>
              <a:rPr dirty="0"/>
              <a:t> panier et </a:t>
            </a:r>
            <a:r>
              <a:rPr dirty="0" err="1"/>
              <a:t>effectuer</a:t>
            </a:r>
            <a:r>
              <a:rPr dirty="0"/>
              <a:t> des </a:t>
            </a:r>
            <a:r>
              <a:rPr dirty="0" err="1"/>
              <a:t>paiements</a:t>
            </a:r>
            <a:r>
              <a:rPr dirty="0"/>
              <a:t> via Stripe.</a:t>
            </a:r>
          </a:p>
          <a:p>
            <a:pPr marL="0" indent="0" defTabSz="528319">
              <a:spcBef>
                <a:spcPts val="4600"/>
              </a:spcBef>
              <a:buSzTx/>
              <a:buNone/>
              <a:defRPr sz="2559">
                <a:solidFill>
                  <a:schemeClr val="accent2">
                    <a:hueOff val="-171743"/>
                    <a:satOff val="2189"/>
                    <a:lumOff val="-14463"/>
                  </a:schemeClr>
                </a:solidFill>
                <a:effectLst>
                  <a:outerShdw blurRad="16256" dist="8128" rotWithShape="0">
                    <a:srgbClr val="FFFFFF">
                      <a:alpha val="45000"/>
                    </a:srgbClr>
                  </a:outerShdw>
                </a:effectLst>
              </a:defRPr>
            </a:pPr>
            <a:r>
              <a:rPr dirty="0"/>
              <a:t>il y a un </a:t>
            </a:r>
            <a:r>
              <a:rPr dirty="0" err="1"/>
              <a:t>panneau</a:t>
            </a:r>
            <a:r>
              <a:rPr dirty="0"/>
              <a:t> </a:t>
            </a:r>
            <a:r>
              <a:rPr dirty="0" err="1"/>
              <a:t>d'administration</a:t>
            </a:r>
            <a:r>
              <a:rPr dirty="0"/>
              <a:t> pour les </a:t>
            </a:r>
            <a:r>
              <a:rPr dirty="0" err="1"/>
              <a:t>opérations</a:t>
            </a:r>
            <a:r>
              <a:rPr dirty="0"/>
              <a:t> CRUD (Create, Read, Update, Delete) sur </a:t>
            </a:r>
            <a:r>
              <a:rPr dirty="0" err="1"/>
              <a:t>toutes</a:t>
            </a:r>
            <a:r>
              <a:rPr dirty="0"/>
              <a:t> les </a:t>
            </a:r>
            <a:r>
              <a:rPr dirty="0" err="1"/>
              <a:t>entités</a:t>
            </a:r>
            <a:r>
              <a:rPr dirty="0"/>
              <a:t> : </a:t>
            </a:r>
            <a:r>
              <a:rPr dirty="0" err="1"/>
              <a:t>Produit</a:t>
            </a:r>
            <a:r>
              <a:rPr dirty="0"/>
              <a:t> (services), </a:t>
            </a:r>
            <a:r>
              <a:rPr dirty="0" err="1"/>
              <a:t>Catégorie</a:t>
            </a:r>
            <a:r>
              <a:rPr dirty="0"/>
              <a:t>, </a:t>
            </a:r>
            <a:r>
              <a:rPr dirty="0" err="1"/>
              <a:t>Commande</a:t>
            </a:r>
            <a:r>
              <a:rPr dirty="0"/>
              <a:t>, </a:t>
            </a:r>
            <a:r>
              <a:rPr dirty="0" err="1"/>
              <a:t>Élément</a:t>
            </a:r>
            <a:r>
              <a:rPr dirty="0"/>
              <a:t> de </a:t>
            </a:r>
            <a:r>
              <a:rPr dirty="0" err="1"/>
              <a:t>commande</a:t>
            </a:r>
            <a:r>
              <a:rPr dirty="0"/>
              <a:t> (</a:t>
            </a:r>
            <a:r>
              <a:rPr dirty="0" err="1"/>
              <a:t>quantité</a:t>
            </a:r>
            <a:r>
              <a:rPr dirty="0"/>
              <a:t> de service dans </a:t>
            </a:r>
            <a:r>
              <a:rPr dirty="0" err="1"/>
              <a:t>une</a:t>
            </a:r>
            <a:r>
              <a:rPr dirty="0"/>
              <a:t> </a:t>
            </a:r>
            <a:r>
              <a:rPr dirty="0" err="1"/>
              <a:t>commande</a:t>
            </a:r>
            <a:r>
              <a:rPr dirty="0"/>
              <a:t>) et </a:t>
            </a:r>
            <a:r>
              <a:rPr dirty="0" err="1"/>
              <a:t>Utilisateur</a:t>
            </a:r>
            <a:r>
              <a:rPr dirty="0"/>
              <a:t>. </a:t>
            </a:r>
          </a:p>
          <a:p>
            <a:pPr marL="0" indent="0" defTabSz="528319">
              <a:spcBef>
                <a:spcPts val="4600"/>
              </a:spcBef>
              <a:buSzTx/>
              <a:buNone/>
              <a:defRPr sz="2559">
                <a:solidFill>
                  <a:schemeClr val="accent2">
                    <a:hueOff val="-171743"/>
                    <a:satOff val="2189"/>
                    <a:lumOff val="-14463"/>
                  </a:schemeClr>
                </a:solidFill>
                <a:effectLst>
                  <a:outerShdw blurRad="16256" dist="8128" rotWithShape="0">
                    <a:srgbClr val="FFFFFF">
                      <a:alpha val="45000"/>
                    </a:srgbClr>
                  </a:outerShdw>
                </a:effectLst>
              </a:defRPr>
            </a:pPr>
            <a:r>
              <a:rPr dirty="0" err="1"/>
              <a:t>Ces</a:t>
            </a:r>
            <a:r>
              <a:rPr dirty="0"/>
              <a:t> </a:t>
            </a:r>
            <a:r>
              <a:rPr dirty="0" err="1"/>
              <a:t>entités</a:t>
            </a:r>
            <a:r>
              <a:rPr dirty="0"/>
              <a:t> </a:t>
            </a:r>
            <a:r>
              <a:rPr dirty="0" err="1"/>
              <a:t>sont</a:t>
            </a:r>
            <a:r>
              <a:rPr dirty="0"/>
              <a:t> </a:t>
            </a:r>
            <a:r>
              <a:rPr dirty="0" err="1"/>
              <a:t>stockées</a:t>
            </a:r>
            <a:r>
              <a:rPr dirty="0"/>
              <a:t> dans </a:t>
            </a:r>
            <a:r>
              <a:rPr dirty="0" err="1"/>
              <a:t>une</a:t>
            </a:r>
            <a:r>
              <a:rPr dirty="0"/>
              <a:t> base de </a:t>
            </a:r>
            <a:r>
              <a:rPr dirty="0" err="1"/>
              <a:t>données</a:t>
            </a:r>
            <a:r>
              <a:rPr dirty="0"/>
              <a:t> </a:t>
            </a:r>
            <a:r>
              <a:rPr dirty="0" err="1"/>
              <a:t>relationnelle</a:t>
            </a:r>
            <a:r>
              <a:rPr dirty="0"/>
              <a:t> MySQL.</a:t>
            </a:r>
          </a:p>
          <a:p>
            <a:pPr marL="0" indent="0" defTabSz="528319">
              <a:spcBef>
                <a:spcPts val="4600"/>
              </a:spcBef>
              <a:buSzTx/>
              <a:buNone/>
              <a:defRPr sz="2559">
                <a:solidFill>
                  <a:schemeClr val="accent2">
                    <a:hueOff val="-171743"/>
                    <a:satOff val="2189"/>
                    <a:lumOff val="-14463"/>
                  </a:schemeClr>
                </a:solidFill>
                <a:effectLst>
                  <a:outerShdw blurRad="16256" dist="8128" rotWithShape="0">
                    <a:srgbClr val="FFFFFF">
                      <a:alpha val="45000"/>
                    </a:srgbClr>
                  </a:outerShdw>
                </a:effectLst>
              </a:defRPr>
            </a:pPr>
            <a:r>
              <a:rPr dirty="0"/>
              <a:t> Le frontend </a:t>
            </a:r>
            <a:r>
              <a:rPr dirty="0" err="1"/>
              <a:t>utilise</a:t>
            </a:r>
            <a:r>
              <a:rPr dirty="0"/>
              <a:t> des classes Bootstrap et CSS pour la mise </a:t>
            </a:r>
            <a:r>
              <a:rPr dirty="0" err="1"/>
              <a:t>en</a:t>
            </a:r>
            <a:r>
              <a:rPr dirty="0"/>
              <a:t> page, et HTML5 pour la structure du </a:t>
            </a:r>
            <a:r>
              <a:rPr dirty="0" err="1"/>
              <a:t>contenu</a:t>
            </a:r>
            <a:r>
              <a:rPr dirty="0"/>
              <a:t> du site avec Twig </a:t>
            </a:r>
            <a:r>
              <a:rPr dirty="0" err="1"/>
              <a:t>comme</a:t>
            </a:r>
            <a:r>
              <a:rPr dirty="0"/>
              <a:t> </a:t>
            </a:r>
            <a:r>
              <a:rPr dirty="0" err="1"/>
              <a:t>moteur</a:t>
            </a:r>
            <a:r>
              <a:rPr dirty="0"/>
              <a:t> de template par </a:t>
            </a:r>
            <a:r>
              <a:rPr dirty="0" err="1"/>
              <a:t>défaut</a:t>
            </a:r>
            <a:r>
              <a:rPr dirty="0"/>
              <a:t> pour Symfony. </a:t>
            </a:r>
          </a:p>
          <a:p>
            <a:pPr marL="0" indent="0" defTabSz="528319">
              <a:spcBef>
                <a:spcPts val="4600"/>
              </a:spcBef>
              <a:buSzTx/>
              <a:buNone/>
              <a:defRPr sz="2559">
                <a:solidFill>
                  <a:schemeClr val="accent2">
                    <a:hueOff val="-171743"/>
                    <a:satOff val="2189"/>
                    <a:lumOff val="-14463"/>
                  </a:schemeClr>
                </a:solidFill>
                <a:effectLst>
                  <a:outerShdw blurRad="16256" dist="8128" rotWithShape="0">
                    <a:srgbClr val="FFFFFF">
                      <a:alpha val="45000"/>
                    </a:srgbClr>
                  </a:outerShdw>
                </a:effectLst>
              </a:defRPr>
            </a:pPr>
            <a:r>
              <a:rPr dirty="0" err="1"/>
              <a:t>Aucun</a:t>
            </a:r>
            <a:r>
              <a:rPr dirty="0"/>
              <a:t> framework JavaScript </a:t>
            </a:r>
            <a:r>
              <a:rPr dirty="0" err="1"/>
              <a:t>n'a</a:t>
            </a:r>
            <a:r>
              <a:rPr dirty="0"/>
              <a:t> </a:t>
            </a:r>
            <a:r>
              <a:rPr dirty="0" err="1"/>
              <a:t>été</a:t>
            </a:r>
            <a:r>
              <a:rPr dirty="0"/>
              <a:t> </a:t>
            </a:r>
            <a:r>
              <a:rPr dirty="0" err="1"/>
              <a:t>utilisé</a:t>
            </a:r>
            <a:r>
              <a:rPr dirty="0"/>
              <a:t> pour le frontend. </a:t>
            </a:r>
          </a:p>
          <a:p>
            <a:pPr marL="0" indent="0" defTabSz="528319">
              <a:spcBef>
                <a:spcPts val="4600"/>
              </a:spcBef>
              <a:buSzTx/>
              <a:buNone/>
              <a:defRPr sz="2559">
                <a:solidFill>
                  <a:schemeClr val="accent2">
                    <a:hueOff val="-171743"/>
                    <a:satOff val="2189"/>
                    <a:lumOff val="-14463"/>
                  </a:schemeClr>
                </a:solidFill>
                <a:effectLst>
                  <a:outerShdw blurRad="16256" dist="8128" rotWithShape="0">
                    <a:srgbClr val="FFFFFF">
                      <a:alpha val="45000"/>
                    </a:srgbClr>
                  </a:outerShdw>
                </a:effectLst>
              </a:defRPr>
            </a:pPr>
            <a:r>
              <a:rPr dirty="0"/>
              <a:t>Le site </a:t>
            </a:r>
            <a:r>
              <a:rPr dirty="0" err="1"/>
              <a:t>est</a:t>
            </a:r>
            <a:r>
              <a:rPr dirty="0"/>
              <a:t> </a:t>
            </a:r>
            <a:r>
              <a:rPr dirty="0" err="1"/>
              <a:t>hébergé</a:t>
            </a:r>
            <a:r>
              <a:rPr dirty="0"/>
              <a:t> sur un </a:t>
            </a:r>
            <a:r>
              <a:rPr dirty="0" err="1"/>
              <a:t>serveur</a:t>
            </a:r>
            <a:r>
              <a:rPr dirty="0"/>
              <a:t> Apache avec IONOS.</a:t>
            </a:r>
          </a:p>
          <a:p>
            <a:pPr marL="0" indent="0" defTabSz="528319">
              <a:spcBef>
                <a:spcPts val="4600"/>
              </a:spcBef>
              <a:buSzTx/>
              <a:buNone/>
              <a:defRPr sz="2559">
                <a:solidFill>
                  <a:schemeClr val="accent2">
                    <a:hueOff val="-171743"/>
                    <a:satOff val="2189"/>
                    <a:lumOff val="-14463"/>
                  </a:schemeClr>
                </a:solidFill>
                <a:effectLst>
                  <a:outerShdw blurRad="16256" dist="8128" rotWithShape="0">
                    <a:srgbClr val="FFFFFF">
                      <a:alpha val="45000"/>
                    </a:srgbClr>
                  </a:outerShdw>
                </a:effectLst>
              </a:defRPr>
            </a:pPr>
            <a:r>
              <a:rPr dirty="0"/>
              <a:t> Figma a </a:t>
            </a:r>
            <a:r>
              <a:rPr dirty="0" err="1"/>
              <a:t>été</a:t>
            </a:r>
            <a:r>
              <a:rPr dirty="0"/>
              <a:t> </a:t>
            </a:r>
            <a:r>
              <a:rPr dirty="0" err="1"/>
              <a:t>utilisé</a:t>
            </a:r>
            <a:r>
              <a:rPr dirty="0"/>
              <a:t> pour les maquettes de page.</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43" name="Titre 3"/>
          <p:cNvSpPr txBox="1">
            <a:spLocks noGrp="1"/>
          </p:cNvSpPr>
          <p:nvPr>
            <p:ph type="title"/>
          </p:nvPr>
        </p:nvSpPr>
        <p:spPr>
          <a:prstGeom prst="rect">
            <a:avLst/>
          </a:prstGeom>
        </p:spPr>
        <p:txBody>
          <a:bodyPr/>
          <a:lstStyle>
            <a:lvl1pPr>
              <a:defRPr sz="7500" spc="375">
                <a:latin typeface="Chalkduster"/>
                <a:ea typeface="Chalkduster"/>
                <a:cs typeface="Chalkduster"/>
                <a:sym typeface="Chalkduster"/>
              </a:defRPr>
            </a:lvl1pPr>
          </a:lstStyle>
          <a:p>
            <a:r>
              <a:rPr dirty="0"/>
              <a:t>3. CAHIER DE CHARGE:</a:t>
            </a:r>
          </a:p>
        </p:txBody>
      </p:sp>
      <p:sp>
        <p:nvSpPr>
          <p:cNvPr id="144" name="Espace réservé du texte 4"/>
          <p:cNvSpPr txBox="1">
            <a:spLocks noGrp="1"/>
          </p:cNvSpPr>
          <p:nvPr>
            <p:ph type="body" idx="1"/>
          </p:nvPr>
        </p:nvSpPr>
        <p:spPr>
          <a:prstGeom prst="rect">
            <a:avLst/>
          </a:prstGeom>
        </p:spPr>
        <p:txBody>
          <a:bodyPr/>
          <a:lstStyle/>
          <a:p>
            <a:pPr marL="0" indent="0" defTabSz="454025">
              <a:spcBef>
                <a:spcPts val="4000"/>
              </a:spcBef>
              <a:buSzTx/>
              <a:buNone/>
              <a:defRPr sz="2750">
                <a:effectLst>
                  <a:outerShdw blurRad="13970" dist="6985" rotWithShape="0">
                    <a:srgbClr val="FFFFFF">
                      <a:alpha val="45000"/>
                    </a:srgbClr>
                  </a:outerShdw>
                </a:effectLst>
              </a:defRPr>
            </a:pPr>
            <a:r>
              <a:rPr dirty="0"/>
              <a:t>Le but de </a:t>
            </a:r>
            <a:r>
              <a:rPr dirty="0" err="1"/>
              <a:t>mon</a:t>
            </a:r>
            <a:r>
              <a:rPr dirty="0"/>
              <a:t> site internet </a:t>
            </a:r>
            <a:r>
              <a:rPr dirty="0" err="1"/>
              <a:t>est</a:t>
            </a:r>
            <a:r>
              <a:rPr dirty="0"/>
              <a:t> de </a:t>
            </a:r>
            <a:r>
              <a:rPr dirty="0" err="1"/>
              <a:t>permettre</a:t>
            </a:r>
            <a:r>
              <a:rPr dirty="0"/>
              <a:t> aux clients de commander des </a:t>
            </a:r>
            <a:r>
              <a:rPr dirty="0" err="1"/>
              <a:t>prestations</a:t>
            </a:r>
            <a:r>
              <a:rPr dirty="0"/>
              <a:t> de </a:t>
            </a:r>
            <a:r>
              <a:rPr dirty="0" err="1"/>
              <a:t>beauté</a:t>
            </a:r>
            <a:r>
              <a:rPr dirty="0"/>
              <a:t> </a:t>
            </a:r>
            <a:r>
              <a:rPr dirty="0" err="1"/>
              <a:t>en</a:t>
            </a:r>
            <a:r>
              <a:rPr dirty="0"/>
              <a:t> </a:t>
            </a:r>
            <a:r>
              <a:rPr dirty="0" err="1"/>
              <a:t>ligne</a:t>
            </a:r>
            <a:r>
              <a:rPr dirty="0"/>
              <a:t>. </a:t>
            </a:r>
            <a:r>
              <a:rPr dirty="0" err="1"/>
              <a:t>L’activité</a:t>
            </a:r>
            <a:r>
              <a:rPr dirty="0"/>
              <a:t> derrière </a:t>
            </a:r>
            <a:r>
              <a:rPr dirty="0" err="1"/>
              <a:t>ce</a:t>
            </a:r>
            <a:r>
              <a:rPr dirty="0"/>
              <a:t> site </a:t>
            </a:r>
            <a:r>
              <a:rPr dirty="0" err="1"/>
              <a:t>est</a:t>
            </a:r>
            <a:r>
              <a:rPr dirty="0"/>
              <a:t> </a:t>
            </a:r>
            <a:r>
              <a:rPr dirty="0" err="1"/>
              <a:t>celle</a:t>
            </a:r>
            <a:r>
              <a:rPr dirty="0"/>
              <a:t> d'un </a:t>
            </a:r>
            <a:r>
              <a:rPr dirty="0" err="1"/>
              <a:t>institut</a:t>
            </a:r>
            <a:r>
              <a:rPr dirty="0"/>
              <a:t> de </a:t>
            </a:r>
            <a:r>
              <a:rPr dirty="0" err="1"/>
              <a:t>beauté</a:t>
            </a:r>
            <a:r>
              <a:rPr dirty="0"/>
              <a:t> qui propose des </a:t>
            </a:r>
            <a:r>
              <a:rPr dirty="0" err="1"/>
              <a:t>prestations</a:t>
            </a:r>
            <a:r>
              <a:rPr dirty="0"/>
              <a:t> </a:t>
            </a:r>
            <a:r>
              <a:rPr dirty="0" err="1"/>
              <a:t>telles</a:t>
            </a:r>
            <a:r>
              <a:rPr dirty="0"/>
              <a:t> que des </a:t>
            </a:r>
            <a:r>
              <a:rPr dirty="0" err="1"/>
              <a:t>soins</a:t>
            </a:r>
            <a:r>
              <a:rPr dirty="0"/>
              <a:t> du visage, des massages, des </a:t>
            </a:r>
            <a:r>
              <a:rPr dirty="0" err="1"/>
              <a:t>épilations</a:t>
            </a:r>
            <a:r>
              <a:rPr dirty="0"/>
              <a:t> et des </a:t>
            </a:r>
            <a:r>
              <a:rPr dirty="0" err="1"/>
              <a:t>manucures</a:t>
            </a:r>
            <a:r>
              <a:rPr dirty="0"/>
              <a:t>. </a:t>
            </a:r>
            <a:r>
              <a:rPr dirty="0" err="1"/>
              <a:t>L'objectif</a:t>
            </a:r>
            <a:r>
              <a:rPr dirty="0"/>
              <a:t> </a:t>
            </a:r>
            <a:r>
              <a:rPr dirty="0" err="1"/>
              <a:t>est</a:t>
            </a:r>
            <a:r>
              <a:rPr dirty="0"/>
              <a:t> de </a:t>
            </a:r>
            <a:r>
              <a:rPr dirty="0" err="1"/>
              <a:t>rendre</a:t>
            </a:r>
            <a:r>
              <a:rPr dirty="0"/>
              <a:t> </a:t>
            </a:r>
            <a:r>
              <a:rPr dirty="0" err="1"/>
              <a:t>ces</a:t>
            </a:r>
            <a:r>
              <a:rPr dirty="0"/>
              <a:t> </a:t>
            </a:r>
            <a:r>
              <a:rPr dirty="0" err="1"/>
              <a:t>prestations</a:t>
            </a:r>
            <a:r>
              <a:rPr dirty="0"/>
              <a:t> plus </a:t>
            </a:r>
            <a:r>
              <a:rPr dirty="0" err="1"/>
              <a:t>accessibles</a:t>
            </a:r>
            <a:r>
              <a:rPr dirty="0"/>
              <a:t> et plus pratiques pour les clients qui </a:t>
            </a:r>
            <a:r>
              <a:rPr dirty="0" err="1"/>
              <a:t>peuvent</a:t>
            </a:r>
            <a:r>
              <a:rPr dirty="0"/>
              <a:t> </a:t>
            </a:r>
            <a:r>
              <a:rPr dirty="0" err="1"/>
              <a:t>désormais</a:t>
            </a:r>
            <a:r>
              <a:rPr dirty="0"/>
              <a:t> les commander </a:t>
            </a:r>
            <a:r>
              <a:rPr dirty="0" err="1"/>
              <a:t>en</a:t>
            </a:r>
            <a:r>
              <a:rPr dirty="0"/>
              <a:t> </a:t>
            </a:r>
            <a:r>
              <a:rPr dirty="0" err="1"/>
              <a:t>ligne</a:t>
            </a:r>
            <a:r>
              <a:rPr dirty="0"/>
              <a:t>, </a:t>
            </a:r>
            <a:r>
              <a:rPr dirty="0" err="1"/>
              <a:t>depuis</a:t>
            </a:r>
            <a:r>
              <a:rPr dirty="0"/>
              <a:t> </a:t>
            </a:r>
            <a:r>
              <a:rPr dirty="0" err="1"/>
              <a:t>leur</a:t>
            </a:r>
            <a:r>
              <a:rPr dirty="0"/>
              <a:t> domicile </a:t>
            </a:r>
            <a:r>
              <a:rPr dirty="0" err="1"/>
              <a:t>ou</a:t>
            </a:r>
            <a:r>
              <a:rPr dirty="0"/>
              <a:t> </a:t>
            </a:r>
            <a:r>
              <a:rPr dirty="0" err="1"/>
              <a:t>leur</a:t>
            </a:r>
            <a:r>
              <a:rPr dirty="0"/>
              <a:t> bureau. </a:t>
            </a:r>
            <a:endParaRPr sz="1540" dirty="0"/>
          </a:p>
          <a:p>
            <a:pPr marL="0" indent="0" defTabSz="454025">
              <a:spcBef>
                <a:spcPts val="4000"/>
              </a:spcBef>
              <a:buSzTx/>
              <a:buNone/>
              <a:defRPr sz="2750">
                <a:effectLst>
                  <a:outerShdw blurRad="13970" dist="6985" rotWithShape="0">
                    <a:srgbClr val="FFFFFF">
                      <a:alpha val="45000"/>
                    </a:srgbClr>
                  </a:outerShdw>
                </a:effectLst>
              </a:defRPr>
            </a:pPr>
            <a:r>
              <a:rPr dirty="0"/>
              <a:t>Le choix de </a:t>
            </a:r>
            <a:r>
              <a:rPr dirty="0" err="1"/>
              <a:t>développer</a:t>
            </a:r>
            <a:r>
              <a:rPr dirty="0"/>
              <a:t> un site e-commerce pour </a:t>
            </a:r>
            <a:r>
              <a:rPr dirty="0" err="1"/>
              <a:t>cette</a:t>
            </a:r>
            <a:r>
              <a:rPr dirty="0"/>
              <a:t> </a:t>
            </a:r>
            <a:r>
              <a:rPr dirty="0" err="1"/>
              <a:t>activité</a:t>
            </a:r>
            <a:r>
              <a:rPr dirty="0"/>
              <a:t> </a:t>
            </a:r>
            <a:r>
              <a:rPr dirty="0" err="1"/>
              <a:t>est</a:t>
            </a:r>
            <a:r>
              <a:rPr dirty="0"/>
              <a:t> </a:t>
            </a:r>
            <a:r>
              <a:rPr dirty="0" err="1"/>
              <a:t>motivé</a:t>
            </a:r>
            <a:r>
              <a:rPr dirty="0"/>
              <a:t> par </a:t>
            </a:r>
            <a:r>
              <a:rPr dirty="0" err="1"/>
              <a:t>plusieurs</a:t>
            </a:r>
            <a:r>
              <a:rPr dirty="0"/>
              <a:t> </a:t>
            </a:r>
            <a:r>
              <a:rPr dirty="0" err="1"/>
              <a:t>facteurs</a:t>
            </a:r>
            <a:r>
              <a:rPr dirty="0"/>
              <a:t>. Tout </a:t>
            </a:r>
            <a:r>
              <a:rPr dirty="0" err="1"/>
              <a:t>d'abord</a:t>
            </a:r>
            <a:r>
              <a:rPr dirty="0"/>
              <a:t>, le </a:t>
            </a:r>
            <a:r>
              <a:rPr dirty="0" err="1"/>
              <a:t>marché</a:t>
            </a:r>
            <a:r>
              <a:rPr dirty="0"/>
              <a:t> des </a:t>
            </a:r>
            <a:r>
              <a:rPr dirty="0" err="1"/>
              <a:t>prestations</a:t>
            </a:r>
            <a:r>
              <a:rPr dirty="0"/>
              <a:t> de </a:t>
            </a:r>
            <a:r>
              <a:rPr dirty="0" err="1"/>
              <a:t>beauté</a:t>
            </a:r>
            <a:r>
              <a:rPr dirty="0"/>
              <a:t> </a:t>
            </a:r>
            <a:r>
              <a:rPr dirty="0" err="1"/>
              <a:t>est</a:t>
            </a:r>
            <a:r>
              <a:rPr dirty="0"/>
              <a:t> très </a:t>
            </a:r>
            <a:r>
              <a:rPr dirty="0" err="1"/>
              <a:t>concurrentiel</a:t>
            </a:r>
            <a:r>
              <a:rPr dirty="0"/>
              <a:t> et les </a:t>
            </a:r>
            <a:r>
              <a:rPr dirty="0" err="1"/>
              <a:t>instituts</a:t>
            </a:r>
            <a:r>
              <a:rPr dirty="0"/>
              <a:t> de </a:t>
            </a:r>
            <a:r>
              <a:rPr dirty="0" err="1"/>
              <a:t>beauté</a:t>
            </a:r>
            <a:r>
              <a:rPr dirty="0"/>
              <a:t> </a:t>
            </a:r>
            <a:r>
              <a:rPr dirty="0" err="1"/>
              <a:t>doivent</a:t>
            </a:r>
            <a:r>
              <a:rPr dirty="0"/>
              <a:t> se </a:t>
            </a:r>
            <a:r>
              <a:rPr dirty="0" err="1"/>
              <a:t>différencier</a:t>
            </a:r>
            <a:r>
              <a:rPr dirty="0"/>
              <a:t> pour </a:t>
            </a:r>
            <a:r>
              <a:rPr dirty="0" err="1"/>
              <a:t>attirer</a:t>
            </a:r>
            <a:r>
              <a:rPr dirty="0"/>
              <a:t> et </a:t>
            </a:r>
            <a:r>
              <a:rPr dirty="0" err="1"/>
              <a:t>fidéliser</a:t>
            </a:r>
            <a:r>
              <a:rPr dirty="0"/>
              <a:t> </a:t>
            </a:r>
            <a:r>
              <a:rPr dirty="0" err="1"/>
              <a:t>leur</a:t>
            </a:r>
            <a:r>
              <a:rPr dirty="0"/>
              <a:t> clientèle. Un site e-commerce </a:t>
            </a:r>
            <a:r>
              <a:rPr dirty="0" err="1"/>
              <a:t>permet</a:t>
            </a:r>
            <a:r>
              <a:rPr dirty="0"/>
              <a:t> de proposer </a:t>
            </a:r>
            <a:r>
              <a:rPr dirty="0" err="1"/>
              <a:t>une</a:t>
            </a:r>
            <a:r>
              <a:rPr dirty="0"/>
              <a:t> </a:t>
            </a:r>
            <a:r>
              <a:rPr dirty="0" err="1"/>
              <a:t>expérience</a:t>
            </a:r>
            <a:r>
              <a:rPr dirty="0"/>
              <a:t> </a:t>
            </a:r>
            <a:r>
              <a:rPr dirty="0" err="1"/>
              <a:t>utilisateur</a:t>
            </a:r>
            <a:r>
              <a:rPr dirty="0"/>
              <a:t> </a:t>
            </a:r>
            <a:r>
              <a:rPr dirty="0" err="1"/>
              <a:t>optimisée</a:t>
            </a:r>
            <a:r>
              <a:rPr dirty="0"/>
              <a:t> pour la </a:t>
            </a:r>
            <a:r>
              <a:rPr dirty="0" err="1"/>
              <a:t>commande</a:t>
            </a:r>
            <a:r>
              <a:rPr dirty="0"/>
              <a:t> de </a:t>
            </a:r>
            <a:r>
              <a:rPr dirty="0" err="1"/>
              <a:t>prestons</a:t>
            </a:r>
            <a:r>
              <a:rPr dirty="0"/>
              <a:t> </a:t>
            </a:r>
            <a:r>
              <a:rPr dirty="0" err="1"/>
              <a:t>en</a:t>
            </a:r>
            <a:r>
              <a:rPr dirty="0"/>
              <a:t> </a:t>
            </a:r>
            <a:r>
              <a:rPr dirty="0" err="1"/>
              <a:t>ligne</a:t>
            </a:r>
            <a:r>
              <a:rPr dirty="0"/>
              <a:t>, </a:t>
            </a:r>
            <a:r>
              <a:rPr dirty="0" err="1"/>
              <a:t>ce</a:t>
            </a:r>
            <a:r>
              <a:rPr dirty="0"/>
              <a:t> qui </a:t>
            </a:r>
            <a:r>
              <a:rPr dirty="0" err="1"/>
              <a:t>peut</a:t>
            </a:r>
            <a:r>
              <a:rPr dirty="0"/>
              <a:t> </a:t>
            </a:r>
            <a:r>
              <a:rPr dirty="0" err="1"/>
              <a:t>être</a:t>
            </a:r>
            <a:r>
              <a:rPr dirty="0"/>
              <a:t> un </a:t>
            </a:r>
            <a:r>
              <a:rPr dirty="0" err="1"/>
              <a:t>avantage</a:t>
            </a:r>
            <a:r>
              <a:rPr dirty="0"/>
              <a:t> </a:t>
            </a:r>
            <a:r>
              <a:rPr dirty="0" err="1"/>
              <a:t>concurrentiel</a:t>
            </a:r>
            <a:r>
              <a:rPr dirty="0"/>
              <a:t> pour </a:t>
            </a:r>
            <a:r>
              <a:rPr dirty="0" err="1"/>
              <a:t>l’institut</a:t>
            </a:r>
            <a:r>
              <a:rPr dirty="0"/>
              <a:t> de </a:t>
            </a:r>
            <a:r>
              <a:rPr dirty="0" err="1"/>
              <a:t>beauté</a:t>
            </a:r>
            <a:r>
              <a:rPr dirty="0"/>
              <a:t>. </a:t>
            </a:r>
            <a:endParaRPr sz="1540" dirty="0"/>
          </a:p>
          <a:p>
            <a:pPr marL="0" indent="0" defTabSz="454025">
              <a:spcBef>
                <a:spcPts val="4000"/>
              </a:spcBef>
              <a:buSzTx/>
              <a:buNone/>
              <a:defRPr sz="2750">
                <a:effectLst>
                  <a:outerShdw blurRad="13970" dist="6985" rotWithShape="0">
                    <a:srgbClr val="FFFFFF">
                      <a:alpha val="45000"/>
                    </a:srgbClr>
                  </a:outerShdw>
                </a:effectLst>
              </a:defRPr>
            </a:pPr>
            <a:r>
              <a:rPr dirty="0"/>
              <a:t>Ensuite, le </a:t>
            </a:r>
            <a:r>
              <a:rPr dirty="0" err="1"/>
              <a:t>contexte</a:t>
            </a:r>
            <a:r>
              <a:rPr dirty="0"/>
              <a:t> sanitaire </a:t>
            </a:r>
            <a:r>
              <a:rPr dirty="0" err="1"/>
              <a:t>actuel</a:t>
            </a:r>
            <a:r>
              <a:rPr dirty="0"/>
              <a:t> a </a:t>
            </a:r>
            <a:r>
              <a:rPr dirty="0" err="1"/>
              <a:t>renforcé</a:t>
            </a:r>
            <a:r>
              <a:rPr dirty="0"/>
              <a:t> la </a:t>
            </a:r>
            <a:r>
              <a:rPr dirty="0" err="1"/>
              <a:t>nécessité</a:t>
            </a:r>
            <a:r>
              <a:rPr dirty="0"/>
              <a:t> pour les </a:t>
            </a:r>
            <a:r>
              <a:rPr dirty="0" err="1"/>
              <a:t>entreprises</a:t>
            </a:r>
            <a:r>
              <a:rPr dirty="0"/>
              <a:t> d'être </a:t>
            </a:r>
            <a:r>
              <a:rPr dirty="0" err="1"/>
              <a:t>présentes</a:t>
            </a:r>
            <a:r>
              <a:rPr dirty="0"/>
              <a:t> sur internet et de proposer des solutions de </a:t>
            </a:r>
            <a:r>
              <a:rPr dirty="0" err="1"/>
              <a:t>commande</a:t>
            </a:r>
            <a:r>
              <a:rPr dirty="0"/>
              <a:t> </a:t>
            </a:r>
            <a:r>
              <a:rPr dirty="0" err="1"/>
              <a:t>en</a:t>
            </a:r>
            <a:r>
              <a:rPr dirty="0"/>
              <a:t> </a:t>
            </a:r>
            <a:r>
              <a:rPr dirty="0" err="1"/>
              <a:t>ligne</a:t>
            </a:r>
            <a:r>
              <a:rPr dirty="0"/>
              <a:t> pour </a:t>
            </a:r>
            <a:r>
              <a:rPr dirty="0" err="1"/>
              <a:t>maintenir</a:t>
            </a:r>
            <a:r>
              <a:rPr dirty="0"/>
              <a:t> </a:t>
            </a:r>
            <a:r>
              <a:rPr dirty="0" err="1"/>
              <a:t>leur</a:t>
            </a:r>
            <a:r>
              <a:rPr dirty="0"/>
              <a:t> </a:t>
            </a:r>
            <a:r>
              <a:rPr dirty="0" err="1"/>
              <a:t>activité</a:t>
            </a:r>
            <a:r>
              <a:rPr dirty="0"/>
              <a:t>. Le site e-commerce que </a:t>
            </a:r>
            <a:r>
              <a:rPr dirty="0" err="1"/>
              <a:t>j'ai</a:t>
            </a:r>
            <a:r>
              <a:rPr dirty="0"/>
              <a:t> </a:t>
            </a:r>
            <a:r>
              <a:rPr dirty="0" err="1"/>
              <a:t>développé</a:t>
            </a:r>
            <a:r>
              <a:rPr dirty="0"/>
              <a:t> </a:t>
            </a:r>
            <a:r>
              <a:rPr dirty="0" err="1"/>
              <a:t>permet</a:t>
            </a:r>
            <a:r>
              <a:rPr dirty="0"/>
              <a:t> à </a:t>
            </a:r>
            <a:r>
              <a:rPr dirty="0" err="1"/>
              <a:t>l’institut</a:t>
            </a:r>
            <a:r>
              <a:rPr dirty="0"/>
              <a:t> de </a:t>
            </a:r>
            <a:r>
              <a:rPr dirty="0" err="1"/>
              <a:t>beauté</a:t>
            </a:r>
            <a:r>
              <a:rPr dirty="0"/>
              <a:t> de continuer à proposer </a:t>
            </a:r>
            <a:r>
              <a:rPr dirty="0" err="1"/>
              <a:t>ses</a:t>
            </a:r>
            <a:r>
              <a:rPr dirty="0"/>
              <a:t> </a:t>
            </a:r>
            <a:r>
              <a:rPr dirty="0" err="1"/>
              <a:t>prestations</a:t>
            </a:r>
            <a:r>
              <a:rPr dirty="0"/>
              <a:t> malgré les restrictions </a:t>
            </a:r>
            <a:r>
              <a:rPr dirty="0" err="1"/>
              <a:t>sanitaires</a:t>
            </a:r>
            <a:r>
              <a:rPr dirty="0"/>
              <a:t> </a:t>
            </a:r>
            <a:r>
              <a:rPr dirty="0" err="1"/>
              <a:t>en</a:t>
            </a:r>
            <a:r>
              <a:rPr dirty="0"/>
              <a:t> </a:t>
            </a:r>
            <a:r>
              <a:rPr dirty="0" err="1"/>
              <a:t>vigueur</a:t>
            </a:r>
            <a:r>
              <a:rPr dirty="0"/>
              <a:t>. </a:t>
            </a:r>
            <a:endParaRPr sz="1540" dirty="0"/>
          </a:p>
          <a:p>
            <a:pPr marL="0" indent="0" defTabSz="454025">
              <a:spcBef>
                <a:spcPts val="4000"/>
              </a:spcBef>
              <a:buSzTx/>
              <a:buNone/>
              <a:defRPr sz="2750">
                <a:effectLst>
                  <a:outerShdw blurRad="13970" dist="6985" rotWithShape="0">
                    <a:srgbClr val="FFFFFF">
                      <a:alpha val="45000"/>
                    </a:srgbClr>
                  </a:outerShdw>
                </a:effectLst>
              </a:defRPr>
            </a:pPr>
            <a:r>
              <a:rPr dirty="0" err="1"/>
              <a:t>Enfin</a:t>
            </a:r>
            <a:r>
              <a:rPr dirty="0"/>
              <a:t>, le </a:t>
            </a:r>
            <a:r>
              <a:rPr dirty="0" err="1"/>
              <a:t>développement</a:t>
            </a:r>
            <a:r>
              <a:rPr dirty="0"/>
              <a:t> d'un site e-commerce pour </a:t>
            </a:r>
            <a:r>
              <a:rPr dirty="0" err="1"/>
              <a:t>cette</a:t>
            </a:r>
            <a:r>
              <a:rPr dirty="0"/>
              <a:t> </a:t>
            </a:r>
            <a:r>
              <a:rPr dirty="0" err="1"/>
              <a:t>activité</a:t>
            </a:r>
            <a:r>
              <a:rPr dirty="0"/>
              <a:t> </a:t>
            </a:r>
            <a:r>
              <a:rPr dirty="0" err="1"/>
              <a:t>offre</a:t>
            </a:r>
            <a:r>
              <a:rPr dirty="0"/>
              <a:t> </a:t>
            </a:r>
            <a:r>
              <a:rPr dirty="0" err="1"/>
              <a:t>également</a:t>
            </a:r>
            <a:r>
              <a:rPr dirty="0"/>
              <a:t> des </a:t>
            </a:r>
            <a:r>
              <a:rPr dirty="0" err="1"/>
              <a:t>avantages</a:t>
            </a:r>
            <a:r>
              <a:rPr dirty="0"/>
              <a:t> </a:t>
            </a:r>
            <a:r>
              <a:rPr dirty="0" err="1"/>
              <a:t>en</a:t>
            </a:r>
            <a:r>
              <a:rPr dirty="0"/>
              <a:t> </a:t>
            </a:r>
            <a:r>
              <a:rPr dirty="0" err="1"/>
              <a:t>termes</a:t>
            </a:r>
            <a:r>
              <a:rPr dirty="0"/>
              <a:t> de gestion. La </a:t>
            </a:r>
            <a:r>
              <a:rPr dirty="0" err="1"/>
              <a:t>fonctionnalité</a:t>
            </a:r>
            <a:r>
              <a:rPr dirty="0"/>
              <a:t> </a:t>
            </a:r>
            <a:r>
              <a:rPr dirty="0" err="1"/>
              <a:t>d'administration</a:t>
            </a:r>
            <a:r>
              <a:rPr dirty="0"/>
              <a:t> me </a:t>
            </a:r>
            <a:r>
              <a:rPr dirty="0" err="1"/>
              <a:t>permet</a:t>
            </a:r>
            <a:r>
              <a:rPr dirty="0"/>
              <a:t> de </a:t>
            </a:r>
            <a:r>
              <a:rPr dirty="0" err="1"/>
              <a:t>gérer</a:t>
            </a:r>
            <a:r>
              <a:rPr dirty="0"/>
              <a:t> </a:t>
            </a:r>
            <a:r>
              <a:rPr dirty="0" err="1"/>
              <a:t>facilement</a:t>
            </a:r>
            <a:r>
              <a:rPr dirty="0"/>
              <a:t> les </a:t>
            </a:r>
            <a:r>
              <a:rPr dirty="0" err="1"/>
              <a:t>produits</a:t>
            </a:r>
            <a:r>
              <a:rPr dirty="0"/>
              <a:t>, les </a:t>
            </a:r>
            <a:r>
              <a:rPr dirty="0" err="1"/>
              <a:t>commandes</a:t>
            </a:r>
            <a:r>
              <a:rPr dirty="0"/>
              <a:t>, les </a:t>
            </a:r>
            <a:r>
              <a:rPr dirty="0" err="1"/>
              <a:t>catégories</a:t>
            </a:r>
            <a:r>
              <a:rPr dirty="0"/>
              <a:t> et les </a:t>
            </a:r>
            <a:r>
              <a:rPr dirty="0" err="1"/>
              <a:t>utilisateurs</a:t>
            </a:r>
            <a:r>
              <a:rPr dirty="0"/>
              <a:t>, </a:t>
            </a:r>
            <a:r>
              <a:rPr dirty="0" err="1"/>
              <a:t>ce</a:t>
            </a:r>
            <a:r>
              <a:rPr dirty="0"/>
              <a:t> qui </a:t>
            </a:r>
            <a:r>
              <a:rPr dirty="0" err="1"/>
              <a:t>facilite</a:t>
            </a:r>
            <a:r>
              <a:rPr dirty="0"/>
              <a:t> la gestion au </a:t>
            </a:r>
            <a:r>
              <a:rPr dirty="0" err="1"/>
              <a:t>quotidien</a:t>
            </a:r>
            <a:r>
              <a:rPr dirty="0"/>
              <a:t> de </a:t>
            </a:r>
            <a:r>
              <a:rPr dirty="0" err="1"/>
              <a:t>l’institut</a:t>
            </a:r>
            <a:r>
              <a:rPr dirty="0"/>
              <a:t> de </a:t>
            </a:r>
            <a:r>
              <a:rPr dirty="0" err="1"/>
              <a:t>beauté</a:t>
            </a:r>
            <a:r>
              <a:rPr dirty="0"/>
              <a:t>. Le site </a:t>
            </a:r>
            <a:r>
              <a:rPr dirty="0" err="1"/>
              <a:t>peut</a:t>
            </a:r>
            <a:r>
              <a:rPr dirty="0"/>
              <a:t> </a:t>
            </a:r>
            <a:r>
              <a:rPr dirty="0" err="1"/>
              <a:t>également</a:t>
            </a:r>
            <a:r>
              <a:rPr dirty="0"/>
              <a:t> </a:t>
            </a:r>
            <a:r>
              <a:rPr dirty="0" err="1"/>
              <a:t>être</a:t>
            </a:r>
            <a:r>
              <a:rPr dirty="0"/>
              <a:t> </a:t>
            </a:r>
            <a:r>
              <a:rPr dirty="0" err="1"/>
              <a:t>utilisé</a:t>
            </a:r>
            <a:r>
              <a:rPr dirty="0"/>
              <a:t> pour </a:t>
            </a:r>
            <a:r>
              <a:rPr dirty="0" err="1"/>
              <a:t>générer</a:t>
            </a:r>
            <a:r>
              <a:rPr dirty="0"/>
              <a:t> des rapports sur les ventes, les clients et les </a:t>
            </a:r>
            <a:r>
              <a:rPr dirty="0" err="1"/>
              <a:t>produits</a:t>
            </a:r>
            <a:r>
              <a:rPr dirty="0"/>
              <a:t>, </a:t>
            </a:r>
            <a:r>
              <a:rPr dirty="0" err="1"/>
              <a:t>ce</a:t>
            </a:r>
            <a:r>
              <a:rPr dirty="0"/>
              <a:t> qui </a:t>
            </a:r>
            <a:r>
              <a:rPr dirty="0" err="1"/>
              <a:t>peut</a:t>
            </a:r>
            <a:r>
              <a:rPr dirty="0"/>
              <a:t> aider à </a:t>
            </a:r>
            <a:r>
              <a:rPr dirty="0" err="1"/>
              <a:t>optimiser</a:t>
            </a:r>
            <a:r>
              <a:rPr dirty="0"/>
              <a:t> </a:t>
            </a:r>
            <a:r>
              <a:rPr dirty="0" err="1"/>
              <a:t>l’activité</a:t>
            </a:r>
            <a:r>
              <a:rPr dirty="0"/>
              <a:t> de </a:t>
            </a:r>
            <a:r>
              <a:rPr dirty="0" err="1"/>
              <a:t>l’institut</a:t>
            </a:r>
            <a:r>
              <a:rPr dirty="0"/>
              <a:t> de </a:t>
            </a:r>
            <a:r>
              <a:rPr dirty="0" err="1"/>
              <a:t>beauté</a:t>
            </a:r>
            <a:r>
              <a:rPr dirty="0"/>
              <a:t>. </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47" name="Titre 3"/>
          <p:cNvSpPr txBox="1">
            <a:spLocks noGrp="1"/>
          </p:cNvSpPr>
          <p:nvPr>
            <p:ph type="title"/>
          </p:nvPr>
        </p:nvSpPr>
        <p:spPr>
          <a:xfrm>
            <a:off x="791761" y="-442185"/>
            <a:ext cx="21285201" cy="2857501"/>
          </a:xfrm>
          <a:prstGeom prst="rect">
            <a:avLst/>
          </a:prstGeom>
        </p:spPr>
        <p:txBody>
          <a:bodyPr/>
          <a:lstStyle/>
          <a:p>
            <a: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pPr>
            <a:br>
              <a:rPr dirty="0"/>
            </a:br>
            <a:r>
              <a:rPr dirty="0"/>
              <a:t> </a:t>
            </a:r>
            <a:r>
              <a:rPr dirty="0" err="1"/>
              <a:t>Besoin</a:t>
            </a:r>
            <a:r>
              <a:rPr dirty="0"/>
              <a:t> du </a:t>
            </a:r>
            <a:r>
              <a:rPr dirty="0" err="1"/>
              <a:t>marché</a:t>
            </a:r>
            <a:r>
              <a:rPr dirty="0"/>
              <a:t> </a:t>
            </a:r>
          </a:p>
        </p:txBody>
      </p:sp>
      <p:sp>
        <p:nvSpPr>
          <p:cNvPr id="148" name="Espace réservé du texte 4"/>
          <p:cNvSpPr txBox="1">
            <a:spLocks noGrp="1"/>
          </p:cNvSpPr>
          <p:nvPr>
            <p:ph type="body" idx="1"/>
          </p:nvPr>
        </p:nvSpPr>
        <p:spPr>
          <a:prstGeom prst="rect">
            <a:avLst/>
          </a:prstGeom>
        </p:spPr>
        <p:txBody>
          <a:bodyPr/>
          <a:lstStyle/>
          <a:p>
            <a:pPr marL="0" indent="0" defTabSz="421004">
              <a:spcBef>
                <a:spcPts val="3700"/>
              </a:spcBef>
              <a:buSzTx/>
              <a:buNone/>
              <a:defRPr sz="2550">
                <a:effectLst>
                  <a:outerShdw blurRad="12954" dist="6477" rotWithShape="0">
                    <a:srgbClr val="FFFFFF">
                      <a:alpha val="45000"/>
                    </a:srgbClr>
                  </a:outerShdw>
                </a:effectLst>
              </a:defRPr>
            </a:pPr>
            <a:r>
              <a:rPr dirty="0"/>
              <a:t>Mon site internet comble un </a:t>
            </a:r>
            <a:r>
              <a:rPr dirty="0" err="1"/>
              <a:t>besoin</a:t>
            </a:r>
            <a:r>
              <a:rPr dirty="0"/>
              <a:t> important sur le </a:t>
            </a:r>
            <a:r>
              <a:rPr dirty="0" err="1"/>
              <a:t>marché</a:t>
            </a:r>
            <a:r>
              <a:rPr dirty="0"/>
              <a:t> de la </a:t>
            </a:r>
            <a:r>
              <a:rPr dirty="0" err="1"/>
              <a:t>beauté</a:t>
            </a:r>
            <a:r>
              <a:rPr dirty="0"/>
              <a:t>, </a:t>
            </a:r>
            <a:r>
              <a:rPr dirty="0" err="1"/>
              <a:t>celui</a:t>
            </a:r>
            <a:r>
              <a:rPr dirty="0"/>
              <a:t> </a:t>
            </a:r>
            <a:r>
              <a:rPr dirty="0" err="1"/>
              <a:t>d'offrir</a:t>
            </a:r>
            <a:r>
              <a:rPr dirty="0"/>
              <a:t> </a:t>
            </a:r>
            <a:r>
              <a:rPr dirty="0" err="1"/>
              <a:t>une</a:t>
            </a:r>
            <a:r>
              <a:rPr dirty="0"/>
              <a:t> </a:t>
            </a:r>
            <a:r>
              <a:rPr dirty="0" err="1"/>
              <a:t>plateforme</a:t>
            </a:r>
            <a:r>
              <a:rPr dirty="0"/>
              <a:t> </a:t>
            </a:r>
            <a:r>
              <a:rPr dirty="0" err="1"/>
              <a:t>en</a:t>
            </a:r>
            <a:r>
              <a:rPr dirty="0"/>
              <a:t> </a:t>
            </a:r>
            <a:r>
              <a:rPr dirty="0" err="1"/>
              <a:t>ligne</a:t>
            </a:r>
            <a:r>
              <a:rPr dirty="0"/>
              <a:t> simple et </a:t>
            </a:r>
            <a:r>
              <a:rPr dirty="0" err="1"/>
              <a:t>efficace</a:t>
            </a:r>
            <a:r>
              <a:rPr dirty="0"/>
              <a:t> pour commander des </a:t>
            </a:r>
            <a:r>
              <a:rPr dirty="0" err="1"/>
              <a:t>prestations</a:t>
            </a:r>
            <a:r>
              <a:rPr dirty="0"/>
              <a:t> de </a:t>
            </a:r>
            <a:r>
              <a:rPr dirty="0" err="1"/>
              <a:t>beauté</a:t>
            </a:r>
            <a:r>
              <a:rPr dirty="0"/>
              <a:t> de </a:t>
            </a:r>
            <a:r>
              <a:rPr dirty="0" err="1"/>
              <a:t>qualité</a:t>
            </a:r>
            <a:r>
              <a:rPr dirty="0"/>
              <a:t> à des prix </a:t>
            </a:r>
            <a:r>
              <a:rPr dirty="0" err="1"/>
              <a:t>abordables</a:t>
            </a:r>
            <a:r>
              <a:rPr dirty="0"/>
              <a:t>. Nous </a:t>
            </a:r>
            <a:r>
              <a:rPr dirty="0" err="1"/>
              <a:t>avons</a:t>
            </a:r>
            <a:r>
              <a:rPr dirty="0"/>
              <a:t> </a:t>
            </a:r>
            <a:r>
              <a:rPr dirty="0" err="1"/>
              <a:t>identifié</a:t>
            </a:r>
            <a:r>
              <a:rPr dirty="0"/>
              <a:t> que de </a:t>
            </a:r>
            <a:r>
              <a:rPr dirty="0" err="1"/>
              <a:t>nombreuses</a:t>
            </a:r>
            <a:r>
              <a:rPr dirty="0"/>
              <a:t> </a:t>
            </a:r>
            <a:r>
              <a:rPr dirty="0" err="1"/>
              <a:t>personnes</a:t>
            </a:r>
            <a:r>
              <a:rPr dirty="0"/>
              <a:t> </a:t>
            </a:r>
            <a:r>
              <a:rPr dirty="0" err="1"/>
              <a:t>avaient</a:t>
            </a:r>
            <a:r>
              <a:rPr dirty="0"/>
              <a:t> des </a:t>
            </a:r>
            <a:r>
              <a:rPr dirty="0" err="1"/>
              <a:t>difficultés</a:t>
            </a:r>
            <a:r>
              <a:rPr dirty="0"/>
              <a:t> à </a:t>
            </a:r>
            <a:r>
              <a:rPr dirty="0" err="1"/>
              <a:t>trouver</a:t>
            </a:r>
            <a:r>
              <a:rPr dirty="0"/>
              <a:t> des </a:t>
            </a:r>
            <a:r>
              <a:rPr dirty="0" err="1"/>
              <a:t>prestations</a:t>
            </a:r>
            <a:r>
              <a:rPr dirty="0"/>
              <a:t> de </a:t>
            </a:r>
            <a:r>
              <a:rPr dirty="0" err="1"/>
              <a:t>beauté</a:t>
            </a:r>
            <a:r>
              <a:rPr dirty="0"/>
              <a:t> de </a:t>
            </a:r>
            <a:r>
              <a:rPr dirty="0" err="1"/>
              <a:t>qualité</a:t>
            </a:r>
            <a:r>
              <a:rPr dirty="0"/>
              <a:t> à des prix </a:t>
            </a:r>
            <a:r>
              <a:rPr dirty="0" err="1"/>
              <a:t>abordables</a:t>
            </a:r>
            <a:r>
              <a:rPr dirty="0"/>
              <a:t>, surtout dans les </a:t>
            </a:r>
            <a:r>
              <a:rPr dirty="0" err="1"/>
              <a:t>grandes</a:t>
            </a:r>
            <a:r>
              <a:rPr dirty="0"/>
              <a:t> </a:t>
            </a:r>
            <a:r>
              <a:rPr dirty="0" err="1"/>
              <a:t>villes</a:t>
            </a:r>
            <a:r>
              <a:rPr dirty="0"/>
              <a:t> </a:t>
            </a:r>
            <a:r>
              <a:rPr dirty="0" err="1"/>
              <a:t>où</a:t>
            </a:r>
            <a:r>
              <a:rPr dirty="0"/>
              <a:t> les prix </a:t>
            </a:r>
            <a:r>
              <a:rPr dirty="0" err="1"/>
              <a:t>peuvent</a:t>
            </a:r>
            <a:r>
              <a:rPr dirty="0"/>
              <a:t> </a:t>
            </a:r>
            <a:r>
              <a:rPr dirty="0" err="1"/>
              <a:t>être</a:t>
            </a:r>
            <a:r>
              <a:rPr dirty="0"/>
              <a:t> </a:t>
            </a:r>
            <a:r>
              <a:rPr dirty="0" err="1"/>
              <a:t>élevés</a:t>
            </a:r>
            <a:r>
              <a:rPr dirty="0"/>
              <a:t>. </a:t>
            </a:r>
            <a:endParaRPr sz="1428" dirty="0"/>
          </a:p>
          <a:p>
            <a:pPr marL="0" indent="0" defTabSz="421004">
              <a:spcBef>
                <a:spcPts val="3700"/>
              </a:spcBef>
              <a:buSzTx/>
              <a:buNone/>
              <a:defRPr sz="2550">
                <a:effectLst>
                  <a:outerShdw blurRad="12954" dist="6477" rotWithShape="0">
                    <a:srgbClr val="FFFFFF">
                      <a:alpha val="45000"/>
                    </a:srgbClr>
                  </a:outerShdw>
                </a:effectLst>
              </a:defRPr>
            </a:pPr>
            <a:r>
              <a:rPr dirty="0"/>
              <a:t>Notre site internet propose </a:t>
            </a:r>
            <a:r>
              <a:rPr dirty="0" err="1"/>
              <a:t>une</a:t>
            </a:r>
            <a:r>
              <a:rPr dirty="0"/>
              <a:t> large </a:t>
            </a:r>
            <a:r>
              <a:rPr dirty="0" err="1"/>
              <a:t>gamme</a:t>
            </a:r>
            <a:r>
              <a:rPr dirty="0"/>
              <a:t> de </a:t>
            </a:r>
            <a:r>
              <a:rPr dirty="0" err="1"/>
              <a:t>prestations</a:t>
            </a:r>
            <a:r>
              <a:rPr dirty="0"/>
              <a:t> de </a:t>
            </a:r>
            <a:r>
              <a:rPr dirty="0" err="1"/>
              <a:t>beauté</a:t>
            </a:r>
            <a:r>
              <a:rPr dirty="0"/>
              <a:t> de </a:t>
            </a:r>
            <a:r>
              <a:rPr dirty="0" err="1"/>
              <a:t>qualité</a:t>
            </a:r>
            <a:r>
              <a:rPr dirty="0"/>
              <a:t>, </a:t>
            </a:r>
            <a:r>
              <a:rPr dirty="0" err="1"/>
              <a:t>sélectionnées</a:t>
            </a:r>
            <a:r>
              <a:rPr dirty="0"/>
              <a:t> avec </a:t>
            </a:r>
            <a:r>
              <a:rPr dirty="0" err="1"/>
              <a:t>soin</a:t>
            </a:r>
            <a:r>
              <a:rPr dirty="0"/>
              <a:t> </a:t>
            </a:r>
            <a:r>
              <a:rPr dirty="0" err="1"/>
              <a:t>en</a:t>
            </a:r>
            <a:r>
              <a:rPr dirty="0"/>
              <a:t> collaboration avec des </a:t>
            </a:r>
            <a:r>
              <a:rPr dirty="0" err="1"/>
              <a:t>professionnels</a:t>
            </a:r>
            <a:r>
              <a:rPr dirty="0"/>
              <a:t> de la </a:t>
            </a:r>
            <a:r>
              <a:rPr dirty="0" err="1"/>
              <a:t>beauté</a:t>
            </a:r>
            <a:r>
              <a:rPr dirty="0"/>
              <a:t>, pour </a:t>
            </a:r>
            <a:r>
              <a:rPr dirty="0" err="1"/>
              <a:t>offrir</a:t>
            </a:r>
            <a:r>
              <a:rPr dirty="0"/>
              <a:t> à </a:t>
            </a:r>
            <a:r>
              <a:rPr dirty="0" err="1"/>
              <a:t>nos</a:t>
            </a:r>
            <a:r>
              <a:rPr dirty="0"/>
              <a:t> clients </a:t>
            </a:r>
            <a:r>
              <a:rPr dirty="0" err="1"/>
              <a:t>une</a:t>
            </a:r>
            <a:r>
              <a:rPr dirty="0"/>
              <a:t> </a:t>
            </a:r>
            <a:r>
              <a:rPr dirty="0" err="1"/>
              <a:t>expérience</a:t>
            </a:r>
            <a:r>
              <a:rPr dirty="0"/>
              <a:t> de </a:t>
            </a:r>
            <a:r>
              <a:rPr dirty="0" err="1"/>
              <a:t>beauté</a:t>
            </a:r>
            <a:r>
              <a:rPr dirty="0"/>
              <a:t> </a:t>
            </a:r>
            <a:r>
              <a:rPr dirty="0" err="1"/>
              <a:t>inoubliable</a:t>
            </a:r>
            <a:r>
              <a:rPr dirty="0"/>
              <a:t>. Nous </a:t>
            </a:r>
            <a:r>
              <a:rPr dirty="0" err="1"/>
              <a:t>avons</a:t>
            </a:r>
            <a:r>
              <a:rPr dirty="0"/>
              <a:t> </a:t>
            </a:r>
            <a:r>
              <a:rPr dirty="0" err="1"/>
              <a:t>travaillé</a:t>
            </a:r>
            <a:r>
              <a:rPr dirty="0"/>
              <a:t> dur pour </a:t>
            </a:r>
            <a:r>
              <a:rPr dirty="0" err="1"/>
              <a:t>garantir</a:t>
            </a:r>
            <a:r>
              <a:rPr dirty="0"/>
              <a:t> que </a:t>
            </a:r>
            <a:r>
              <a:rPr dirty="0" err="1"/>
              <a:t>nos</a:t>
            </a:r>
            <a:r>
              <a:rPr dirty="0"/>
              <a:t> prix </a:t>
            </a:r>
            <a:r>
              <a:rPr dirty="0" err="1"/>
              <a:t>restent</a:t>
            </a:r>
            <a:r>
              <a:rPr dirty="0"/>
              <a:t> </a:t>
            </a:r>
            <a:r>
              <a:rPr dirty="0" err="1"/>
              <a:t>compétitifs</a:t>
            </a:r>
            <a:r>
              <a:rPr dirty="0"/>
              <a:t>, tout </a:t>
            </a:r>
            <a:r>
              <a:rPr dirty="0" err="1"/>
              <a:t>en</a:t>
            </a:r>
            <a:r>
              <a:rPr dirty="0"/>
              <a:t> </a:t>
            </a:r>
            <a:r>
              <a:rPr dirty="0" err="1"/>
              <a:t>offrant</a:t>
            </a:r>
            <a:r>
              <a:rPr dirty="0"/>
              <a:t> des </a:t>
            </a:r>
            <a:r>
              <a:rPr dirty="0" err="1"/>
              <a:t>prestations</a:t>
            </a:r>
            <a:r>
              <a:rPr dirty="0"/>
              <a:t> de </a:t>
            </a:r>
            <a:r>
              <a:rPr dirty="0" err="1"/>
              <a:t>qualité</a:t>
            </a:r>
            <a:r>
              <a:rPr dirty="0"/>
              <a:t> supérieure à </a:t>
            </a:r>
            <a:r>
              <a:rPr dirty="0" err="1"/>
              <a:t>celles</a:t>
            </a:r>
            <a:r>
              <a:rPr dirty="0"/>
              <a:t> de </a:t>
            </a:r>
            <a:r>
              <a:rPr dirty="0" err="1"/>
              <a:t>nos</a:t>
            </a:r>
            <a:r>
              <a:rPr dirty="0"/>
              <a:t> </a:t>
            </a:r>
            <a:r>
              <a:rPr dirty="0" err="1"/>
              <a:t>concurrents</a:t>
            </a:r>
            <a:r>
              <a:rPr dirty="0"/>
              <a:t>. </a:t>
            </a:r>
            <a:endParaRPr sz="1428" dirty="0"/>
          </a:p>
          <a:p>
            <a:pPr marL="0" indent="0" defTabSz="421004">
              <a:spcBef>
                <a:spcPts val="3700"/>
              </a:spcBef>
              <a:buSzTx/>
              <a:buNone/>
              <a:defRPr sz="2550">
                <a:effectLst>
                  <a:outerShdw blurRad="12954" dist="6477" rotWithShape="0">
                    <a:srgbClr val="FFFFFF">
                      <a:alpha val="45000"/>
                    </a:srgbClr>
                  </a:outerShdw>
                </a:effectLst>
              </a:defRPr>
            </a:pPr>
            <a:r>
              <a:rPr dirty="0"/>
              <a:t>Notre </a:t>
            </a:r>
            <a:r>
              <a:rPr dirty="0" err="1"/>
              <a:t>plateforme</a:t>
            </a:r>
            <a:r>
              <a:rPr dirty="0"/>
              <a:t> </a:t>
            </a:r>
            <a:r>
              <a:rPr dirty="0" err="1"/>
              <a:t>en</a:t>
            </a:r>
            <a:r>
              <a:rPr dirty="0"/>
              <a:t> </a:t>
            </a:r>
            <a:r>
              <a:rPr dirty="0" err="1"/>
              <a:t>ligne</a:t>
            </a:r>
            <a:r>
              <a:rPr dirty="0"/>
              <a:t> </a:t>
            </a:r>
            <a:r>
              <a:rPr dirty="0" err="1"/>
              <a:t>est</a:t>
            </a:r>
            <a:r>
              <a:rPr dirty="0"/>
              <a:t> facile à </a:t>
            </a:r>
            <a:r>
              <a:rPr dirty="0" err="1"/>
              <a:t>utiliser</a:t>
            </a:r>
            <a:r>
              <a:rPr dirty="0"/>
              <a:t>, intuitive et </a:t>
            </a:r>
            <a:r>
              <a:rPr dirty="0" err="1"/>
              <a:t>conviviale</a:t>
            </a:r>
            <a:r>
              <a:rPr dirty="0"/>
              <a:t>. Les clients </a:t>
            </a:r>
            <a:r>
              <a:rPr dirty="0" err="1"/>
              <a:t>peuvent</a:t>
            </a:r>
            <a:r>
              <a:rPr dirty="0"/>
              <a:t> </a:t>
            </a:r>
            <a:r>
              <a:rPr dirty="0" err="1"/>
              <a:t>parcourir</a:t>
            </a:r>
            <a:r>
              <a:rPr dirty="0"/>
              <a:t> </a:t>
            </a:r>
            <a:r>
              <a:rPr dirty="0" err="1"/>
              <a:t>notre</a:t>
            </a:r>
            <a:r>
              <a:rPr dirty="0"/>
              <a:t> </a:t>
            </a:r>
            <a:r>
              <a:rPr dirty="0" err="1"/>
              <a:t>sélection</a:t>
            </a:r>
            <a:r>
              <a:rPr dirty="0"/>
              <a:t> de </a:t>
            </a:r>
            <a:r>
              <a:rPr dirty="0" err="1"/>
              <a:t>prestations</a:t>
            </a:r>
            <a:r>
              <a:rPr dirty="0"/>
              <a:t> de </a:t>
            </a:r>
            <a:r>
              <a:rPr dirty="0" err="1"/>
              <a:t>beauté</a:t>
            </a:r>
            <a:r>
              <a:rPr dirty="0"/>
              <a:t>, les </a:t>
            </a:r>
            <a:r>
              <a:rPr dirty="0" err="1"/>
              <a:t>ajouter</a:t>
            </a:r>
            <a:r>
              <a:rPr dirty="0"/>
              <a:t> à </a:t>
            </a:r>
            <a:r>
              <a:rPr dirty="0" err="1"/>
              <a:t>leur</a:t>
            </a:r>
            <a:r>
              <a:rPr dirty="0"/>
              <a:t> panier et les commander </a:t>
            </a:r>
            <a:r>
              <a:rPr dirty="0" err="1"/>
              <a:t>en</a:t>
            </a:r>
            <a:r>
              <a:rPr dirty="0"/>
              <a:t> </a:t>
            </a:r>
            <a:r>
              <a:rPr dirty="0" err="1"/>
              <a:t>quelques</a:t>
            </a:r>
            <a:r>
              <a:rPr dirty="0"/>
              <a:t> </a:t>
            </a:r>
            <a:r>
              <a:rPr dirty="0" err="1"/>
              <a:t>clics</a:t>
            </a:r>
            <a:r>
              <a:rPr dirty="0"/>
              <a:t> </a:t>
            </a:r>
            <a:r>
              <a:rPr dirty="0" err="1"/>
              <a:t>seulement</a:t>
            </a:r>
            <a:r>
              <a:rPr dirty="0"/>
              <a:t>. Nous </a:t>
            </a:r>
            <a:r>
              <a:rPr dirty="0" err="1"/>
              <a:t>avons</a:t>
            </a:r>
            <a:r>
              <a:rPr dirty="0"/>
              <a:t> </a:t>
            </a:r>
            <a:r>
              <a:rPr dirty="0" err="1"/>
              <a:t>également</a:t>
            </a:r>
            <a:r>
              <a:rPr dirty="0"/>
              <a:t> mis </a:t>
            </a:r>
            <a:r>
              <a:rPr dirty="0" err="1"/>
              <a:t>en</a:t>
            </a:r>
            <a:r>
              <a:rPr dirty="0"/>
              <a:t> place </a:t>
            </a:r>
            <a:r>
              <a:rPr dirty="0" err="1"/>
              <a:t>une</a:t>
            </a:r>
            <a:r>
              <a:rPr dirty="0"/>
              <a:t> </a:t>
            </a:r>
            <a:r>
              <a:rPr dirty="0" err="1"/>
              <a:t>fonction</a:t>
            </a:r>
            <a:r>
              <a:rPr dirty="0"/>
              <a:t> de recherche pour </a:t>
            </a:r>
            <a:r>
              <a:rPr dirty="0" err="1"/>
              <a:t>permettre</a:t>
            </a:r>
            <a:r>
              <a:rPr dirty="0"/>
              <a:t> aux clients de </a:t>
            </a:r>
            <a:r>
              <a:rPr dirty="0" err="1"/>
              <a:t>trouver</a:t>
            </a:r>
            <a:r>
              <a:rPr dirty="0"/>
              <a:t> </a:t>
            </a:r>
            <a:r>
              <a:rPr dirty="0" err="1"/>
              <a:t>rapidement</a:t>
            </a:r>
            <a:r>
              <a:rPr dirty="0"/>
              <a:t> les </a:t>
            </a:r>
            <a:r>
              <a:rPr dirty="0" err="1"/>
              <a:t>prestions</a:t>
            </a:r>
            <a:r>
              <a:rPr dirty="0"/>
              <a:t> de </a:t>
            </a:r>
            <a:r>
              <a:rPr dirty="0" err="1"/>
              <a:t>beautés</a:t>
            </a:r>
            <a:r>
              <a:rPr dirty="0"/>
              <a:t>.</a:t>
            </a:r>
            <a:endParaRPr sz="1428" dirty="0"/>
          </a:p>
          <a:p>
            <a:pPr marL="0" indent="0" defTabSz="421004">
              <a:spcBef>
                <a:spcPts val="3700"/>
              </a:spcBef>
              <a:buSzTx/>
              <a:buNone/>
              <a:defRPr sz="2550">
                <a:effectLst>
                  <a:outerShdw blurRad="12954" dist="6477" rotWithShape="0">
                    <a:srgbClr val="FFFFFF">
                      <a:alpha val="45000"/>
                    </a:srgbClr>
                  </a:outerShdw>
                </a:effectLst>
              </a:defRPr>
            </a:pPr>
            <a:r>
              <a:rPr dirty="0"/>
              <a:t>En </a:t>
            </a:r>
            <a:r>
              <a:rPr dirty="0" err="1"/>
              <a:t>outre</a:t>
            </a:r>
            <a:r>
              <a:rPr dirty="0"/>
              <a:t>, </a:t>
            </a:r>
            <a:r>
              <a:rPr dirty="0" err="1"/>
              <a:t>notre</a:t>
            </a:r>
            <a:r>
              <a:rPr dirty="0"/>
              <a:t> </a:t>
            </a:r>
            <a:r>
              <a:rPr dirty="0" err="1"/>
              <a:t>plateforme</a:t>
            </a:r>
            <a:r>
              <a:rPr dirty="0"/>
              <a:t> de </a:t>
            </a:r>
            <a:r>
              <a:rPr dirty="0" err="1"/>
              <a:t>paiement</a:t>
            </a:r>
            <a:r>
              <a:rPr dirty="0"/>
              <a:t> </a:t>
            </a:r>
            <a:r>
              <a:rPr dirty="0" err="1"/>
              <a:t>en</a:t>
            </a:r>
            <a:r>
              <a:rPr dirty="0"/>
              <a:t> </a:t>
            </a:r>
            <a:r>
              <a:rPr dirty="0" err="1"/>
              <a:t>ligne</a:t>
            </a:r>
            <a:r>
              <a:rPr dirty="0"/>
              <a:t> avec Stripe </a:t>
            </a:r>
            <a:r>
              <a:rPr dirty="0" err="1"/>
              <a:t>garantit</a:t>
            </a:r>
            <a:r>
              <a:rPr dirty="0"/>
              <a:t> la </a:t>
            </a:r>
            <a:r>
              <a:rPr dirty="0" err="1"/>
              <a:t>sécurité</a:t>
            </a:r>
            <a:r>
              <a:rPr dirty="0"/>
              <a:t> </a:t>
            </a:r>
            <a:r>
              <a:rPr dirty="0" err="1"/>
              <a:t>totale</a:t>
            </a:r>
            <a:r>
              <a:rPr dirty="0"/>
              <a:t> des transactions, </a:t>
            </a:r>
            <a:r>
              <a:rPr dirty="0" err="1"/>
              <a:t>offrant</a:t>
            </a:r>
            <a:r>
              <a:rPr dirty="0"/>
              <a:t> à </a:t>
            </a:r>
            <a:r>
              <a:rPr dirty="0" err="1"/>
              <a:t>nos</a:t>
            </a:r>
            <a:r>
              <a:rPr dirty="0"/>
              <a:t> clients </a:t>
            </a:r>
            <a:r>
              <a:rPr dirty="0" err="1"/>
              <a:t>une</a:t>
            </a:r>
            <a:r>
              <a:rPr dirty="0"/>
              <a:t> </a:t>
            </a:r>
            <a:r>
              <a:rPr dirty="0" err="1"/>
              <a:t>tranquillité</a:t>
            </a:r>
            <a:r>
              <a:rPr dirty="0"/>
              <a:t> d'esprit </a:t>
            </a:r>
            <a:r>
              <a:rPr dirty="0" err="1"/>
              <a:t>supplémentaire</a:t>
            </a:r>
            <a:r>
              <a:rPr dirty="0"/>
              <a:t> </a:t>
            </a:r>
            <a:r>
              <a:rPr dirty="0" err="1"/>
              <a:t>lorsqu'ils</a:t>
            </a:r>
            <a:r>
              <a:rPr dirty="0"/>
              <a:t> </a:t>
            </a:r>
            <a:r>
              <a:rPr dirty="0" err="1"/>
              <a:t>commandent</a:t>
            </a:r>
            <a:r>
              <a:rPr dirty="0"/>
              <a:t> sur </a:t>
            </a:r>
            <a:r>
              <a:rPr dirty="0" err="1"/>
              <a:t>notre</a:t>
            </a:r>
            <a:r>
              <a:rPr dirty="0"/>
              <a:t> site internet. </a:t>
            </a:r>
            <a:endParaRPr sz="1428" dirty="0"/>
          </a:p>
          <a:p>
            <a:pPr marL="0" indent="0" defTabSz="421004">
              <a:spcBef>
                <a:spcPts val="3700"/>
              </a:spcBef>
              <a:buSzTx/>
              <a:buNone/>
              <a:defRPr sz="2550">
                <a:effectLst>
                  <a:outerShdw blurRad="12954" dist="6477" rotWithShape="0">
                    <a:srgbClr val="FFFFFF">
                      <a:alpha val="45000"/>
                    </a:srgbClr>
                  </a:outerShdw>
                </a:effectLst>
              </a:defRPr>
            </a:pPr>
            <a:r>
              <a:rPr dirty="0"/>
              <a:t>Notre site internet comble un </a:t>
            </a:r>
            <a:r>
              <a:rPr dirty="0" err="1"/>
              <a:t>besoin</a:t>
            </a:r>
            <a:r>
              <a:rPr dirty="0"/>
              <a:t> important sur le </a:t>
            </a:r>
            <a:r>
              <a:rPr dirty="0" err="1"/>
              <a:t>marché</a:t>
            </a:r>
            <a:r>
              <a:rPr dirty="0"/>
              <a:t> de la </a:t>
            </a:r>
            <a:r>
              <a:rPr dirty="0" err="1"/>
              <a:t>beauté</a:t>
            </a:r>
            <a:r>
              <a:rPr dirty="0"/>
              <a:t> </a:t>
            </a:r>
            <a:r>
              <a:rPr dirty="0" err="1"/>
              <a:t>en</a:t>
            </a:r>
            <a:r>
              <a:rPr dirty="0"/>
              <a:t> </a:t>
            </a:r>
            <a:r>
              <a:rPr dirty="0" err="1"/>
              <a:t>offrant</a:t>
            </a:r>
            <a:r>
              <a:rPr dirty="0"/>
              <a:t> </a:t>
            </a:r>
            <a:r>
              <a:rPr dirty="0" err="1"/>
              <a:t>une</a:t>
            </a:r>
            <a:r>
              <a:rPr dirty="0"/>
              <a:t> </a:t>
            </a:r>
            <a:r>
              <a:rPr dirty="0" err="1"/>
              <a:t>plateforme</a:t>
            </a:r>
            <a:r>
              <a:rPr dirty="0"/>
              <a:t> </a:t>
            </a:r>
            <a:r>
              <a:rPr dirty="0" err="1"/>
              <a:t>en</a:t>
            </a:r>
            <a:r>
              <a:rPr dirty="0"/>
              <a:t> </a:t>
            </a:r>
            <a:r>
              <a:rPr dirty="0" err="1"/>
              <a:t>ligne</a:t>
            </a:r>
            <a:r>
              <a:rPr dirty="0"/>
              <a:t> simple et </a:t>
            </a:r>
            <a:r>
              <a:rPr dirty="0" err="1"/>
              <a:t>efficace</a:t>
            </a:r>
            <a:r>
              <a:rPr dirty="0"/>
              <a:t> pour commander des </a:t>
            </a:r>
            <a:r>
              <a:rPr dirty="0" err="1"/>
              <a:t>prestations</a:t>
            </a:r>
            <a:r>
              <a:rPr dirty="0"/>
              <a:t> de </a:t>
            </a:r>
            <a:r>
              <a:rPr dirty="0" err="1"/>
              <a:t>beauté</a:t>
            </a:r>
            <a:r>
              <a:rPr dirty="0"/>
              <a:t> de </a:t>
            </a:r>
            <a:r>
              <a:rPr dirty="0" err="1"/>
              <a:t>qualité</a:t>
            </a:r>
            <a:r>
              <a:rPr dirty="0"/>
              <a:t> à des prix </a:t>
            </a:r>
            <a:r>
              <a:rPr dirty="0" err="1"/>
              <a:t>abordables</a:t>
            </a:r>
            <a:r>
              <a:rPr dirty="0"/>
              <a:t>. Nous </a:t>
            </a:r>
            <a:r>
              <a:rPr dirty="0" err="1"/>
              <a:t>avons</a:t>
            </a:r>
            <a:r>
              <a:rPr dirty="0"/>
              <a:t> </a:t>
            </a:r>
            <a:r>
              <a:rPr dirty="0" err="1"/>
              <a:t>travaillé</a:t>
            </a:r>
            <a:r>
              <a:rPr dirty="0"/>
              <a:t> </a:t>
            </a:r>
            <a:r>
              <a:rPr dirty="0" err="1"/>
              <a:t>en</a:t>
            </a:r>
            <a:r>
              <a:rPr dirty="0"/>
              <a:t> </a:t>
            </a:r>
            <a:r>
              <a:rPr dirty="0" err="1"/>
              <a:t>étroite</a:t>
            </a:r>
            <a:r>
              <a:rPr dirty="0"/>
              <a:t> collaboration avec des </a:t>
            </a:r>
            <a:r>
              <a:rPr dirty="0" err="1"/>
              <a:t>professionnels</a:t>
            </a:r>
            <a:r>
              <a:rPr dirty="0"/>
              <a:t> de la </a:t>
            </a:r>
            <a:r>
              <a:rPr dirty="0" err="1"/>
              <a:t>beauté</a:t>
            </a:r>
            <a:r>
              <a:rPr dirty="0"/>
              <a:t> pour </a:t>
            </a:r>
            <a:r>
              <a:rPr dirty="0" err="1"/>
              <a:t>sélectionner</a:t>
            </a:r>
            <a:r>
              <a:rPr dirty="0"/>
              <a:t> les </a:t>
            </a:r>
            <a:r>
              <a:rPr dirty="0" err="1"/>
              <a:t>meilleures</a:t>
            </a:r>
            <a:r>
              <a:rPr dirty="0"/>
              <a:t> </a:t>
            </a:r>
            <a:r>
              <a:rPr dirty="0" err="1"/>
              <a:t>prestations</a:t>
            </a:r>
            <a:r>
              <a:rPr dirty="0"/>
              <a:t> de </a:t>
            </a:r>
            <a:r>
              <a:rPr dirty="0" err="1"/>
              <a:t>beauté</a:t>
            </a:r>
            <a:r>
              <a:rPr dirty="0"/>
              <a:t> à proposer sur </a:t>
            </a:r>
            <a:r>
              <a:rPr dirty="0" err="1"/>
              <a:t>notre</a:t>
            </a:r>
            <a:r>
              <a:rPr dirty="0"/>
              <a:t> site internet, tout </a:t>
            </a:r>
            <a:r>
              <a:rPr dirty="0" err="1"/>
              <a:t>en</a:t>
            </a:r>
            <a:r>
              <a:rPr dirty="0"/>
              <a:t> </a:t>
            </a:r>
            <a:r>
              <a:rPr dirty="0" err="1"/>
              <a:t>offrant</a:t>
            </a:r>
            <a:r>
              <a:rPr dirty="0"/>
              <a:t> </a:t>
            </a:r>
            <a:r>
              <a:rPr dirty="0" err="1"/>
              <a:t>une</a:t>
            </a:r>
            <a:r>
              <a:rPr dirty="0"/>
              <a:t> </a:t>
            </a:r>
            <a:r>
              <a:rPr dirty="0" err="1"/>
              <a:t>expérience</a:t>
            </a:r>
            <a:r>
              <a:rPr dirty="0"/>
              <a:t> </a:t>
            </a:r>
            <a:r>
              <a:rPr dirty="0" err="1"/>
              <a:t>utilisateur</a:t>
            </a:r>
            <a:r>
              <a:rPr dirty="0"/>
              <a:t> </a:t>
            </a:r>
            <a:r>
              <a:rPr dirty="0" err="1"/>
              <a:t>optimale</a:t>
            </a:r>
            <a:r>
              <a:rPr dirty="0"/>
              <a:t> et </a:t>
            </a:r>
            <a:r>
              <a:rPr dirty="0" err="1"/>
              <a:t>une</a:t>
            </a:r>
            <a:r>
              <a:rPr dirty="0"/>
              <a:t> </a:t>
            </a:r>
            <a:r>
              <a:rPr dirty="0" err="1"/>
              <a:t>sécurité</a:t>
            </a:r>
            <a:r>
              <a:rPr dirty="0"/>
              <a:t> </a:t>
            </a:r>
            <a:r>
              <a:rPr dirty="0" err="1"/>
              <a:t>totale</a:t>
            </a:r>
            <a:r>
              <a:rPr dirty="0"/>
              <a:t> pour les transactions </a:t>
            </a:r>
            <a:r>
              <a:rPr dirty="0" err="1"/>
              <a:t>en</a:t>
            </a:r>
            <a:r>
              <a:rPr dirty="0"/>
              <a:t> </a:t>
            </a:r>
            <a:r>
              <a:rPr dirty="0" err="1"/>
              <a:t>ligne</a:t>
            </a:r>
            <a:r>
              <a:rPr dirty="0"/>
              <a:t>. </a:t>
            </a:r>
            <a:r>
              <a:rPr dirty="0" err="1"/>
              <a:t>beauté</a:t>
            </a:r>
            <a:r>
              <a:rPr dirty="0"/>
              <a:t> </a:t>
            </a:r>
            <a:r>
              <a:rPr dirty="0" err="1"/>
              <a:t>qu'ils</a:t>
            </a:r>
            <a:r>
              <a:rPr dirty="0"/>
              <a:t> </a:t>
            </a:r>
            <a:r>
              <a:rPr dirty="0" err="1"/>
              <a:t>recherchent</a:t>
            </a:r>
            <a:r>
              <a:rPr dirty="0"/>
              <a:t>. </a:t>
            </a:r>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Espace réservé du pied de page 1"/>
          <p:cNvSpPr txBox="1"/>
          <p:nvPr/>
        </p:nvSpPr>
        <p:spPr>
          <a:xfrm>
            <a:off x="8168640" y="12855575"/>
            <a:ext cx="8046720" cy="444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2400">
                <a:solidFill>
                  <a:srgbClr val="888888"/>
                </a:solidFill>
              </a:defRPr>
            </a:lvl1pPr>
          </a:lstStyle>
          <a:p>
            <a:r>
              <a:t>Dossier de projet - Concepteur développeur d'applications</a:t>
            </a:r>
          </a:p>
        </p:txBody>
      </p:sp>
      <p:sp>
        <p:nvSpPr>
          <p:cNvPr id="151" name="Titre 3"/>
          <p:cNvSpPr txBox="1">
            <a:spLocks noGrp="1"/>
          </p:cNvSpPr>
          <p:nvPr>
            <p:ph type="title"/>
          </p:nvPr>
        </p:nvSpPr>
        <p:spPr>
          <a:prstGeom prst="rect">
            <a:avLst/>
          </a:prstGeom>
        </p:spPr>
        <p:txBody>
          <a:bodyPr/>
          <a:lstStyle>
            <a:lvl1pPr>
              <a:lnSpc>
                <a:spcPct val="120000"/>
              </a:lnSpc>
              <a:defRPr sz="6600" i="1" cap="none" spc="0">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stStyle>
          <a:p>
            <a:r>
              <a:rPr dirty="0"/>
              <a:t> FONCTIONNALITÉ DU PROJET</a:t>
            </a:r>
          </a:p>
        </p:txBody>
      </p:sp>
      <p:sp>
        <p:nvSpPr>
          <p:cNvPr id="152" name="Espace réservé du texte 4"/>
          <p:cNvSpPr txBox="1">
            <a:spLocks noGrp="1"/>
          </p:cNvSpPr>
          <p:nvPr>
            <p:ph type="body" idx="1"/>
          </p:nvPr>
        </p:nvSpPr>
        <p:spPr>
          <a:prstGeom prst="rect">
            <a:avLst/>
          </a:prstGeom>
        </p:spPr>
        <p:txBody>
          <a:bodyPr/>
          <a:lstStyle/>
          <a:p>
            <a:pPr marL="819065" indent="-740833" defTabSz="462280">
              <a:spcBef>
                <a:spcPts val="4000"/>
              </a:spcBef>
              <a:buClr>
                <a:srgbClr val="374151"/>
              </a:buClr>
              <a:buSzPct val="100000"/>
              <a:buFont typeface="Times-Roman"/>
              <a:buAutoNum type="arabicPeriod"/>
              <a:defRPr sz="2800">
                <a:effectLst>
                  <a:outerShdw blurRad="14224" dist="7112" rotWithShape="0">
                    <a:srgbClr val="FFFFFF">
                      <a:alpha val="45000"/>
                    </a:srgbClr>
                  </a:outerShdw>
                </a:effectLst>
              </a:defRPr>
            </a:pPr>
            <a:r>
              <a:rPr dirty="0"/>
              <a:t>Inscription et </a:t>
            </a:r>
            <a:r>
              <a:rPr dirty="0" err="1"/>
              <a:t>connexion</a:t>
            </a:r>
            <a:r>
              <a:rPr dirty="0"/>
              <a:t> des </a:t>
            </a:r>
            <a:r>
              <a:rPr dirty="0" err="1"/>
              <a:t>utilisateurs</a:t>
            </a:r>
            <a:r>
              <a:rPr dirty="0"/>
              <a:t> : Les </a:t>
            </a:r>
            <a:r>
              <a:rPr dirty="0" err="1"/>
              <a:t>utilisateurs</a:t>
            </a:r>
            <a:r>
              <a:rPr dirty="0"/>
              <a:t> </a:t>
            </a:r>
            <a:r>
              <a:rPr dirty="0" err="1"/>
              <a:t>peuvent</a:t>
            </a:r>
            <a:r>
              <a:rPr dirty="0"/>
              <a:t> </a:t>
            </a:r>
            <a:r>
              <a:rPr dirty="0" err="1"/>
              <a:t>créer</a:t>
            </a:r>
            <a:r>
              <a:rPr dirty="0"/>
              <a:t> un </a:t>
            </a:r>
            <a:r>
              <a:rPr dirty="0" err="1"/>
              <a:t>compte</a:t>
            </a:r>
            <a:r>
              <a:rPr dirty="0"/>
              <a:t> </a:t>
            </a:r>
            <a:r>
              <a:rPr dirty="0" err="1"/>
              <a:t>en</a:t>
            </a:r>
            <a:r>
              <a:rPr dirty="0"/>
              <a:t> </a:t>
            </a:r>
            <a:r>
              <a:rPr dirty="0" err="1"/>
              <a:t>fournissant</a:t>
            </a:r>
            <a:r>
              <a:rPr dirty="0"/>
              <a:t> les </a:t>
            </a:r>
            <a:r>
              <a:rPr dirty="0" err="1"/>
              <a:t>informations</a:t>
            </a:r>
            <a:r>
              <a:rPr dirty="0"/>
              <a:t> </a:t>
            </a:r>
            <a:r>
              <a:rPr dirty="0" err="1"/>
              <a:t>nécessaires</a:t>
            </a:r>
            <a:r>
              <a:rPr dirty="0"/>
              <a:t>, </a:t>
            </a:r>
            <a:r>
              <a:rPr dirty="0" err="1"/>
              <a:t>telles</a:t>
            </a:r>
            <a:r>
              <a:rPr dirty="0"/>
              <a:t> que </a:t>
            </a:r>
            <a:r>
              <a:rPr dirty="0" err="1"/>
              <a:t>leur</a:t>
            </a:r>
            <a:r>
              <a:rPr dirty="0"/>
              <a:t> nom, </a:t>
            </a:r>
            <a:r>
              <a:rPr dirty="0" err="1"/>
              <a:t>adresse</a:t>
            </a:r>
            <a:r>
              <a:rPr dirty="0"/>
              <a:t> e-mail et mot de passe. </a:t>
            </a:r>
            <a:r>
              <a:rPr dirty="0" err="1"/>
              <a:t>Ils</a:t>
            </a:r>
            <a:r>
              <a:rPr dirty="0"/>
              <a:t> </a:t>
            </a:r>
            <a:r>
              <a:rPr dirty="0" err="1"/>
              <a:t>peuvent</a:t>
            </a:r>
            <a:r>
              <a:rPr dirty="0"/>
              <a:t> ensuite se connecter à </a:t>
            </a:r>
            <a:r>
              <a:rPr dirty="0" err="1"/>
              <a:t>l'application</a:t>
            </a:r>
            <a:r>
              <a:rPr dirty="0"/>
              <a:t> </a:t>
            </a:r>
            <a:r>
              <a:rPr dirty="0" err="1"/>
              <a:t>en</a:t>
            </a:r>
            <a:r>
              <a:rPr dirty="0"/>
              <a:t> </a:t>
            </a:r>
            <a:r>
              <a:rPr dirty="0" err="1"/>
              <a:t>utilisant</a:t>
            </a:r>
            <a:r>
              <a:rPr dirty="0"/>
              <a:t> </a:t>
            </a:r>
            <a:r>
              <a:rPr dirty="0" err="1"/>
              <a:t>leurs</a:t>
            </a:r>
            <a:r>
              <a:rPr dirty="0"/>
              <a:t> </a:t>
            </a:r>
            <a:r>
              <a:rPr dirty="0" err="1"/>
              <a:t>identifiants</a:t>
            </a:r>
            <a:r>
              <a:rPr dirty="0"/>
              <a:t>.</a:t>
            </a:r>
          </a:p>
          <a:p>
            <a:pPr marL="819065" indent="-740833" defTabSz="462280">
              <a:spcBef>
                <a:spcPts val="4000"/>
              </a:spcBef>
              <a:buClr>
                <a:srgbClr val="374151"/>
              </a:buClr>
              <a:buSzPct val="100000"/>
              <a:buFont typeface="Times-Roman"/>
              <a:buAutoNum type="arabicPeriod"/>
              <a:defRPr sz="2800">
                <a:effectLst>
                  <a:outerShdw blurRad="14224" dist="7112" rotWithShape="0">
                    <a:srgbClr val="FFFFFF">
                      <a:alpha val="45000"/>
                    </a:srgbClr>
                  </a:outerShdw>
                </a:effectLst>
              </a:defRPr>
            </a:pPr>
            <a:r>
              <a:rPr dirty="0" err="1"/>
              <a:t>Affichage</a:t>
            </a:r>
            <a:r>
              <a:rPr dirty="0"/>
              <a:t> des </a:t>
            </a:r>
            <a:r>
              <a:rPr dirty="0" err="1"/>
              <a:t>détails</a:t>
            </a:r>
            <a:r>
              <a:rPr dirty="0"/>
              <a:t> des </a:t>
            </a:r>
            <a:r>
              <a:rPr dirty="0" err="1"/>
              <a:t>prestations</a:t>
            </a:r>
            <a:r>
              <a:rPr dirty="0"/>
              <a:t> : Les </a:t>
            </a:r>
            <a:r>
              <a:rPr dirty="0" err="1"/>
              <a:t>utilisateurs</a:t>
            </a:r>
            <a:r>
              <a:rPr dirty="0"/>
              <a:t> </a:t>
            </a:r>
            <a:r>
              <a:rPr dirty="0" err="1"/>
              <a:t>peuvent</a:t>
            </a:r>
            <a:r>
              <a:rPr dirty="0"/>
              <a:t> consulter les </a:t>
            </a:r>
            <a:r>
              <a:rPr dirty="0" err="1"/>
              <a:t>détails</a:t>
            </a:r>
            <a:r>
              <a:rPr dirty="0"/>
              <a:t> des </a:t>
            </a:r>
            <a:r>
              <a:rPr dirty="0" err="1"/>
              <a:t>prestations</a:t>
            </a:r>
            <a:r>
              <a:rPr dirty="0"/>
              <a:t> qui les </a:t>
            </a:r>
            <a:r>
              <a:rPr dirty="0" err="1"/>
              <a:t>intéressent</a:t>
            </a:r>
            <a:r>
              <a:rPr dirty="0"/>
              <a:t>, y </a:t>
            </a:r>
            <a:r>
              <a:rPr dirty="0" err="1"/>
              <a:t>compris</a:t>
            </a:r>
            <a:r>
              <a:rPr dirty="0"/>
              <a:t> les descriptions, les prix, la durée, les </a:t>
            </a:r>
            <a:r>
              <a:rPr dirty="0" err="1"/>
              <a:t>avis</a:t>
            </a:r>
            <a:r>
              <a:rPr dirty="0"/>
              <a:t> des clients, etc. </a:t>
            </a:r>
          </a:p>
          <a:p>
            <a:pPr marL="819065" indent="-740833" defTabSz="462280">
              <a:spcBef>
                <a:spcPts val="4000"/>
              </a:spcBef>
              <a:buClr>
                <a:srgbClr val="374151"/>
              </a:buClr>
              <a:buSzPct val="100000"/>
              <a:buFont typeface="Times-Roman"/>
              <a:buAutoNum type="arabicPeriod"/>
              <a:defRPr sz="2800">
                <a:effectLst>
                  <a:outerShdw blurRad="14224" dist="7112" rotWithShape="0">
                    <a:srgbClr val="FFFFFF">
                      <a:alpha val="45000"/>
                    </a:srgbClr>
                  </a:outerShdw>
                </a:effectLst>
              </a:defRPr>
            </a:pPr>
            <a:r>
              <a:rPr dirty="0"/>
              <a:t>Gestion du panier et du </a:t>
            </a:r>
            <a:r>
              <a:rPr dirty="0" err="1"/>
              <a:t>paiement</a:t>
            </a:r>
            <a:r>
              <a:rPr dirty="0"/>
              <a:t> : Les </a:t>
            </a:r>
            <a:r>
              <a:rPr dirty="0" err="1"/>
              <a:t>utilisateurs</a:t>
            </a:r>
            <a:r>
              <a:rPr dirty="0"/>
              <a:t> </a:t>
            </a:r>
            <a:r>
              <a:rPr dirty="0" err="1"/>
              <a:t>peuvent</a:t>
            </a:r>
            <a:r>
              <a:rPr dirty="0"/>
              <a:t> </a:t>
            </a:r>
            <a:r>
              <a:rPr dirty="0" err="1"/>
              <a:t>afficher</a:t>
            </a:r>
            <a:r>
              <a:rPr dirty="0"/>
              <a:t> </a:t>
            </a:r>
            <a:r>
              <a:rPr dirty="0" err="1"/>
              <a:t>leur</a:t>
            </a:r>
            <a:r>
              <a:rPr dirty="0"/>
              <a:t> panier, modifier les </a:t>
            </a:r>
            <a:r>
              <a:rPr dirty="0" err="1"/>
              <a:t>prestations</a:t>
            </a:r>
            <a:r>
              <a:rPr dirty="0"/>
              <a:t> </a:t>
            </a:r>
            <a:r>
              <a:rPr dirty="0" err="1"/>
              <a:t>sélectionnées</a:t>
            </a:r>
            <a:r>
              <a:rPr dirty="0"/>
              <a:t>, </a:t>
            </a:r>
            <a:r>
              <a:rPr dirty="0" err="1"/>
              <a:t>voir</a:t>
            </a:r>
            <a:r>
              <a:rPr dirty="0"/>
              <a:t> le prix total et </a:t>
            </a:r>
            <a:r>
              <a:rPr dirty="0" err="1"/>
              <a:t>procéder</a:t>
            </a:r>
            <a:r>
              <a:rPr dirty="0"/>
              <a:t> au </a:t>
            </a:r>
            <a:r>
              <a:rPr dirty="0" err="1"/>
              <a:t>paiement</a:t>
            </a:r>
            <a:r>
              <a:rPr dirty="0"/>
              <a:t>. </a:t>
            </a:r>
            <a:r>
              <a:rPr dirty="0" err="1"/>
              <a:t>L'application</a:t>
            </a:r>
            <a:r>
              <a:rPr dirty="0"/>
              <a:t> </a:t>
            </a:r>
            <a:r>
              <a:rPr dirty="0" err="1"/>
              <a:t>intègre</a:t>
            </a:r>
            <a:r>
              <a:rPr dirty="0"/>
              <a:t> des services de </a:t>
            </a:r>
            <a:r>
              <a:rPr dirty="0" err="1"/>
              <a:t>paiement</a:t>
            </a:r>
            <a:r>
              <a:rPr dirty="0"/>
              <a:t> </a:t>
            </a:r>
            <a:r>
              <a:rPr dirty="0" err="1"/>
              <a:t>sécurisés</a:t>
            </a:r>
            <a:r>
              <a:rPr dirty="0"/>
              <a:t> pour </a:t>
            </a:r>
            <a:r>
              <a:rPr dirty="0" err="1"/>
              <a:t>permettre</a:t>
            </a:r>
            <a:r>
              <a:rPr dirty="0"/>
              <a:t> aux </a:t>
            </a:r>
            <a:r>
              <a:rPr dirty="0" err="1"/>
              <a:t>utilisateurs</a:t>
            </a:r>
            <a:r>
              <a:rPr dirty="0"/>
              <a:t> de </a:t>
            </a:r>
            <a:r>
              <a:rPr dirty="0" err="1"/>
              <a:t>régler</a:t>
            </a:r>
            <a:r>
              <a:rPr dirty="0"/>
              <a:t> </a:t>
            </a:r>
            <a:r>
              <a:rPr dirty="0" err="1"/>
              <a:t>leur</a:t>
            </a:r>
            <a:r>
              <a:rPr dirty="0"/>
              <a:t> </a:t>
            </a:r>
            <a:r>
              <a:rPr dirty="0" err="1"/>
              <a:t>commande</a:t>
            </a:r>
            <a:r>
              <a:rPr dirty="0"/>
              <a:t> </a:t>
            </a:r>
            <a:r>
              <a:rPr dirty="0" err="1"/>
              <a:t>en</a:t>
            </a:r>
            <a:r>
              <a:rPr dirty="0"/>
              <a:t> </a:t>
            </a:r>
            <a:r>
              <a:rPr dirty="0" err="1"/>
              <a:t>ligne</a:t>
            </a:r>
            <a:r>
              <a:rPr dirty="0"/>
              <a:t>.</a:t>
            </a:r>
          </a:p>
          <a:p>
            <a:pPr marL="819065" indent="-740833" defTabSz="462280">
              <a:spcBef>
                <a:spcPts val="4000"/>
              </a:spcBef>
              <a:buClr>
                <a:srgbClr val="374151"/>
              </a:buClr>
              <a:buSzPct val="100000"/>
              <a:buFont typeface="Times-Roman"/>
              <a:buAutoNum type="arabicPeriod"/>
              <a:defRPr sz="2800">
                <a:effectLst>
                  <a:outerShdw blurRad="14224" dist="7112" rotWithShape="0">
                    <a:srgbClr val="FFFFFF">
                      <a:alpha val="45000"/>
                    </a:srgbClr>
                  </a:outerShdw>
                </a:effectLst>
              </a:defRPr>
            </a:pPr>
            <a:r>
              <a:rPr dirty="0" err="1"/>
              <a:t>Profil</a:t>
            </a:r>
            <a:r>
              <a:rPr dirty="0"/>
              <a:t> </a:t>
            </a:r>
            <a:r>
              <a:rPr dirty="0" err="1"/>
              <a:t>utilisateur</a:t>
            </a:r>
            <a:r>
              <a:rPr dirty="0"/>
              <a:t> : </a:t>
            </a:r>
            <a:r>
              <a:rPr dirty="0" err="1"/>
              <a:t>Chaque</a:t>
            </a:r>
            <a:r>
              <a:rPr dirty="0"/>
              <a:t> </a:t>
            </a:r>
            <a:r>
              <a:rPr dirty="0" err="1"/>
              <a:t>utilisateur</a:t>
            </a:r>
            <a:r>
              <a:rPr dirty="0"/>
              <a:t> dispose d'un </a:t>
            </a:r>
            <a:r>
              <a:rPr dirty="0" err="1"/>
              <a:t>profil</a:t>
            </a:r>
            <a:r>
              <a:rPr dirty="0"/>
              <a:t> personnel </a:t>
            </a:r>
            <a:r>
              <a:rPr dirty="0" err="1"/>
              <a:t>où</a:t>
            </a:r>
            <a:r>
              <a:rPr dirty="0"/>
              <a:t> il </a:t>
            </a:r>
            <a:r>
              <a:rPr dirty="0" err="1"/>
              <a:t>peut</a:t>
            </a:r>
            <a:r>
              <a:rPr dirty="0"/>
              <a:t> </a:t>
            </a:r>
            <a:r>
              <a:rPr dirty="0" err="1"/>
              <a:t>gérer</a:t>
            </a:r>
            <a:r>
              <a:rPr dirty="0"/>
              <a:t> </a:t>
            </a:r>
            <a:r>
              <a:rPr dirty="0" err="1"/>
              <a:t>ses</a:t>
            </a:r>
            <a:r>
              <a:rPr dirty="0"/>
              <a:t> </a:t>
            </a:r>
            <a:r>
              <a:rPr dirty="0" err="1"/>
              <a:t>informations</a:t>
            </a:r>
            <a:r>
              <a:rPr dirty="0"/>
              <a:t> </a:t>
            </a:r>
            <a:r>
              <a:rPr dirty="0" err="1"/>
              <a:t>personnelles</a:t>
            </a:r>
            <a:r>
              <a:rPr dirty="0"/>
              <a:t>, consulter son </a:t>
            </a:r>
            <a:r>
              <a:rPr dirty="0" err="1"/>
              <a:t>historique</a:t>
            </a:r>
            <a:r>
              <a:rPr dirty="0"/>
              <a:t> de </a:t>
            </a:r>
            <a:r>
              <a:rPr dirty="0" err="1"/>
              <a:t>réservations</a:t>
            </a:r>
            <a:r>
              <a:rPr dirty="0"/>
              <a:t> </a:t>
            </a:r>
            <a:r>
              <a:rPr dirty="0" err="1"/>
              <a:t>passées</a:t>
            </a:r>
            <a:r>
              <a:rPr dirty="0"/>
              <a:t>, </a:t>
            </a:r>
            <a:r>
              <a:rPr dirty="0" err="1"/>
              <a:t>ajouter</a:t>
            </a:r>
            <a:r>
              <a:rPr dirty="0"/>
              <a:t> des </a:t>
            </a:r>
            <a:r>
              <a:rPr dirty="0" err="1"/>
              <a:t>avis</a:t>
            </a:r>
            <a:r>
              <a:rPr dirty="0"/>
              <a:t> et </a:t>
            </a:r>
            <a:r>
              <a:rPr dirty="0" err="1"/>
              <a:t>évaluer</a:t>
            </a:r>
            <a:r>
              <a:rPr dirty="0"/>
              <a:t> les </a:t>
            </a:r>
            <a:r>
              <a:rPr dirty="0" err="1"/>
              <a:t>professionnels</a:t>
            </a:r>
            <a:r>
              <a:rPr dirty="0"/>
              <a:t>.</a:t>
            </a:r>
          </a:p>
          <a:p>
            <a:pPr marL="819065" indent="-740833" defTabSz="462280">
              <a:spcBef>
                <a:spcPts val="4000"/>
              </a:spcBef>
              <a:buClr>
                <a:srgbClr val="374151"/>
              </a:buClr>
              <a:buSzPct val="100000"/>
              <a:buFont typeface="Times-Roman"/>
              <a:buAutoNum type="arabicPeriod"/>
              <a:defRPr sz="2800">
                <a:effectLst>
                  <a:outerShdw blurRad="14224" dist="7112" rotWithShape="0">
                    <a:srgbClr val="FFFFFF">
                      <a:alpha val="45000"/>
                    </a:srgbClr>
                  </a:outerShdw>
                </a:effectLst>
              </a:defRPr>
            </a:pPr>
            <a:r>
              <a:rPr dirty="0"/>
              <a:t>Tableau de bord </a:t>
            </a:r>
            <a:r>
              <a:rPr dirty="0" err="1"/>
              <a:t>administrateur</a:t>
            </a:r>
            <a:r>
              <a:rPr dirty="0"/>
              <a:t> : Les </a:t>
            </a:r>
            <a:r>
              <a:rPr dirty="0" err="1"/>
              <a:t>administrateurs</a:t>
            </a:r>
            <a:r>
              <a:rPr dirty="0"/>
              <a:t> de </a:t>
            </a:r>
            <a:r>
              <a:rPr dirty="0" err="1"/>
              <a:t>l'application</a:t>
            </a:r>
            <a:r>
              <a:rPr dirty="0"/>
              <a:t> </a:t>
            </a:r>
            <a:r>
              <a:rPr dirty="0" err="1"/>
              <a:t>disposent</a:t>
            </a:r>
            <a:r>
              <a:rPr dirty="0"/>
              <a:t> d'un tableau de bord </a:t>
            </a:r>
            <a:r>
              <a:rPr dirty="0" err="1"/>
              <a:t>d'administration</a:t>
            </a:r>
            <a:r>
              <a:rPr dirty="0"/>
              <a:t> qui </a:t>
            </a:r>
            <a:r>
              <a:rPr dirty="0" err="1"/>
              <a:t>leur</a:t>
            </a:r>
            <a:r>
              <a:rPr dirty="0"/>
              <a:t> </a:t>
            </a:r>
            <a:r>
              <a:rPr dirty="0" err="1"/>
              <a:t>permet</a:t>
            </a:r>
            <a:r>
              <a:rPr dirty="0"/>
              <a:t> de </a:t>
            </a:r>
            <a:r>
              <a:rPr dirty="0" err="1"/>
              <a:t>gérer</a:t>
            </a:r>
            <a:r>
              <a:rPr dirty="0"/>
              <a:t> les </a:t>
            </a:r>
            <a:r>
              <a:rPr dirty="0" err="1"/>
              <a:t>utilisateurs</a:t>
            </a:r>
            <a:r>
              <a:rPr dirty="0"/>
              <a:t>, les services, et les </a:t>
            </a:r>
            <a:r>
              <a:rPr dirty="0" err="1"/>
              <a:t>paiements</a:t>
            </a:r>
            <a:r>
              <a:rPr dirty="0"/>
              <a:t>.</a:t>
            </a:r>
          </a:p>
          <a:p>
            <a:pPr marL="404198" indent="-325966" defTabSz="503529">
              <a:lnSpc>
                <a:spcPct val="100000"/>
              </a:lnSpc>
              <a:spcBef>
                <a:spcPts val="0"/>
              </a:spcBef>
              <a:buClr>
                <a:srgbClr val="374151"/>
              </a:buClr>
              <a:buSzPct val="100000"/>
              <a:buFont typeface="Times-Roman"/>
              <a:buAutoNum type="arabicPeriod"/>
              <a:defRPr sz="1232">
                <a:solidFill>
                  <a:srgbClr val="000000"/>
                </a:solidFill>
                <a:effectLst/>
                <a:uFill>
                  <a:solidFill>
                    <a:srgbClr val="000000"/>
                  </a:solidFill>
                </a:uFill>
                <a:latin typeface="Arial"/>
                <a:ea typeface="Arial"/>
                <a:cs typeface="Arial"/>
                <a:sym typeface="Arial"/>
              </a:defRPr>
            </a:pPr>
            <a:endParaRPr dirty="0"/>
          </a:p>
        </p:txBody>
      </p:sp>
    </p:spTree>
  </p:cSld>
  <p:clrMapOvr>
    <a:masterClrMapping/>
  </p:clrMapOvr>
  <mc:AlternateContent xmlns:mc="http://schemas.openxmlformats.org/markup-compatibility/2006" xmlns:p14="http://schemas.microsoft.com/office/powerpoint/2010/main">
    <mc:Choice Requires="p14">
      <p:transition spd="slow" p14:dur="1200">
        <p:fade/>
      </p:transition>
    </mc:Choice>
    <mc:Fallback xmlns:a14="http://schemas.microsoft.com/office/drawing/2010/main" xmlns:m="http://schemas.openxmlformats.org/officeDocument/2006/math"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Kyoto">
  <a:themeElements>
    <a:clrScheme name="Kyoto">
      <a:dk1>
        <a:srgbClr val="4F5C3F"/>
      </a:dk1>
      <a:lt1>
        <a:srgbClr val="3A1D5C"/>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20000"/>
          </a:lnSpc>
          <a:spcBef>
            <a:spcPts val="0"/>
          </a:spcBef>
          <a:spcAft>
            <a:spcPts val="0"/>
          </a:spcAft>
          <a:buClrTx/>
          <a:buSzTx/>
          <a:buFontTx/>
          <a:buNone/>
          <a:tabLst/>
          <a:defRPr kumimoji="0" sz="44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yoto">
  <a:themeElements>
    <a:clrScheme name="Kyoto">
      <a:dk1>
        <a:srgbClr val="000000"/>
      </a:dk1>
      <a:lt1>
        <a:srgbClr val="FFFFFF"/>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20000"/>
          </a:lnSpc>
          <a:spcBef>
            <a:spcPts val="0"/>
          </a:spcBef>
          <a:spcAft>
            <a:spcPts val="0"/>
          </a:spcAft>
          <a:buClrTx/>
          <a:buSzTx/>
          <a:buFontTx/>
          <a:buNone/>
          <a:tabLst/>
          <a:defRPr kumimoji="0" sz="44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19</TotalTime>
  <Words>3995</Words>
  <Application>Microsoft Office PowerPoint</Application>
  <PresentationFormat>Personnalisé</PresentationFormat>
  <Paragraphs>244</Paragraphs>
  <Slides>46</Slides>
  <Notes>0</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46</vt:i4>
      </vt:variant>
    </vt:vector>
  </HeadingPairs>
  <TitlesOfParts>
    <vt:vector size="58" baseType="lpstr">
      <vt:lpstr>Arial</vt:lpstr>
      <vt:lpstr>Calibri</vt:lpstr>
      <vt:lpstr>Calibri Light</vt:lpstr>
      <vt:lpstr>Chalkduster</vt:lpstr>
      <vt:lpstr>Georgia</vt:lpstr>
      <vt:lpstr>Helvetica</vt:lpstr>
      <vt:lpstr>Helvetica Neue</vt:lpstr>
      <vt:lpstr>Hoefler Text</vt:lpstr>
      <vt:lpstr>Palatino</vt:lpstr>
      <vt:lpstr>Symbol</vt:lpstr>
      <vt:lpstr>Times-Roman</vt:lpstr>
      <vt:lpstr>Kyoto</vt:lpstr>
      <vt:lpstr>Présentation PowerPoint</vt:lpstr>
      <vt:lpstr>Présentation PowerPoint</vt:lpstr>
      <vt:lpstr>Manel’s beauty</vt:lpstr>
      <vt:lpstr>Sommaire</vt:lpstr>
      <vt:lpstr>1.Présentation PERSONELLE</vt:lpstr>
      <vt:lpstr>2. PRESENTATION DU PROJET:</vt:lpstr>
      <vt:lpstr>3. CAHIER DE CHARGE:</vt:lpstr>
      <vt:lpstr>  Besoin du marché </vt:lpstr>
      <vt:lpstr> FONCTIONNALITÉ DU PROJET</vt:lpstr>
      <vt:lpstr>Technologies utilisés</vt:lpstr>
      <vt:lpstr>  4. PLANNIG ET SUIVI DE PROJET</vt:lpstr>
      <vt:lpstr>Methode utilisée</vt:lpstr>
      <vt:lpstr>Environnement humain et technique</vt:lpstr>
      <vt:lpstr>Objectifs de qualités</vt:lpstr>
      <vt:lpstr>5. UI/UX</vt:lpstr>
      <vt:lpstr>Création du logo</vt:lpstr>
      <vt:lpstr>Choix de la typographie</vt:lpstr>
      <vt:lpstr>Palette de couleur et identité</vt:lpstr>
      <vt:lpstr>Zooning</vt:lpstr>
      <vt:lpstr>  Wireframe</vt:lpstr>
      <vt:lpstr>Maquette fonctionnelle</vt:lpstr>
      <vt:lpstr>Maquette graphique</vt:lpstr>
      <vt:lpstr>Responsive design</vt:lpstr>
      <vt:lpstr>6.Conception BDD et CRUD </vt:lpstr>
      <vt:lpstr> Methode Merise</vt:lpstr>
      <vt:lpstr>MCD</vt:lpstr>
      <vt:lpstr>MLD</vt:lpstr>
      <vt:lpstr> 7.CONCEPTION DE L’application :</vt:lpstr>
      <vt:lpstr>Diagramme d’utilisation</vt:lpstr>
      <vt:lpstr>Diagramme de classe</vt:lpstr>
      <vt:lpstr> 8-CONCEPTION MULTI COUCHE :</vt:lpstr>
      <vt:lpstr>Architecture MVVM</vt:lpstr>
      <vt:lpstr>9.SECURITE</vt:lpstr>
      <vt:lpstr>Attaque CSRF</vt:lpstr>
      <vt:lpstr>Injection SQL</vt:lpstr>
      <vt:lpstr>Injection SCC</vt:lpstr>
      <vt:lpstr>Politique de mot de passe</vt:lpstr>
      <vt:lpstr>Recommandation CNIL</vt:lpstr>
      <vt:lpstr>La sécurité mise en place</vt:lpstr>
      <vt:lpstr>10.DEMONSTRATION DE L’APPLICATION</vt:lpstr>
      <vt:lpstr>11.POLITIQUE DE TEST</vt:lpstr>
      <vt:lpstr>Test unitaire</vt:lpstr>
      <vt:lpstr>Test fonctionnelle</vt:lpstr>
      <vt:lpstr>Plan de d éploiement</vt:lpstr>
      <vt:lpstr>12.VEILLE TECHNOLOGIQUE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Ordinateur</dc:creator>
  <cp:lastModifiedBy>manel benali</cp:lastModifiedBy>
  <cp:revision>2</cp:revision>
  <dcterms:modified xsi:type="dcterms:W3CDTF">2023-06-23T14:49:35Z</dcterms:modified>
</cp:coreProperties>
</file>